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6"/>
  </p:notesMasterIdLst>
  <p:sldIdLst>
    <p:sldId id="256" r:id="rId2"/>
    <p:sldId id="264" r:id="rId3"/>
    <p:sldId id="260" r:id="rId4"/>
    <p:sldId id="258" r:id="rId5"/>
    <p:sldId id="257" r:id="rId6"/>
    <p:sldId id="265" r:id="rId7"/>
    <p:sldId id="266" r:id="rId8"/>
    <p:sldId id="268" r:id="rId9"/>
    <p:sldId id="269" r:id="rId10"/>
    <p:sldId id="270" r:id="rId11"/>
    <p:sldId id="259" r:id="rId12"/>
    <p:sldId id="263" r:id="rId13"/>
    <p:sldId id="271" r:id="rId14"/>
    <p:sldId id="272" r:id="rId15"/>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116" d="100"/>
          <a:sy n="116" d="100"/>
        </p:scale>
        <p:origin x="-276" y="-114"/>
      </p:cViewPr>
      <p:guideLst>
        <p:guide orient="horz" pos="2160"/>
        <p:guide pos="3840"/>
      </p:guideLst>
    </p:cSldViewPr>
  </p:slideViewPr>
  <p:notesTextViewPr>
    <p:cViewPr>
      <p:scale>
        <a:sx n="1" d="1"/>
        <a:sy n="1" d="1"/>
      </p:scale>
      <p:origin x="0" y="0"/>
    </p:cViewPr>
  </p:notesTextViewPr>
  <p:notesViewPr>
    <p:cSldViewPr snapToGrid="0">
      <p:cViewPr varScale="1">
        <p:scale>
          <a:sx n="70" d="100"/>
          <a:sy n="70" d="100"/>
        </p:scale>
        <p:origin x="2388" y="7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9A46FC-D2D0-4A9B-B72E-650C4911E37A}" type="datetimeFigureOut">
              <a:rPr lang="lt-LT" smtClean="0"/>
              <a:pPr/>
              <a:t>2021.01.07</a:t>
            </a:fld>
            <a:endParaRPr lang="lt-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92AEA2-FC11-4A50-BFFD-4ACE52B5F920}" type="slidenum">
              <a:rPr lang="lt-LT" smtClean="0"/>
              <a:pPr/>
              <a:t>‹#›</a:t>
            </a:fld>
            <a:endParaRPr lang="lt-LT"/>
          </a:p>
        </p:txBody>
      </p:sp>
    </p:spTree>
    <p:extLst>
      <p:ext uri="{BB962C8B-B14F-4D97-AF65-F5344CB8AC3E}">
        <p14:creationId xmlns="" xmlns:p14="http://schemas.microsoft.com/office/powerpoint/2010/main" val="2575550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8F08B3-C3A4-4BC2-84FE-0DD96EE3CAE6}" type="datetimeFigureOut">
              <a:rPr lang="lt-LT" smtClean="0"/>
              <a:pPr/>
              <a:t>2021.01.07</a:t>
            </a:fld>
            <a:endParaRPr lang="lt-LT"/>
          </a:p>
        </p:txBody>
      </p:sp>
      <p:sp>
        <p:nvSpPr>
          <p:cNvPr id="5" name="Footer Placeholder 4"/>
          <p:cNvSpPr>
            <a:spLocks noGrp="1"/>
          </p:cNvSpPr>
          <p:nvPr>
            <p:ph type="ftr" sz="quarter" idx="11"/>
          </p:nvPr>
        </p:nvSpPr>
        <p:spPr>
          <a:xfrm>
            <a:off x="5332412" y="5883275"/>
            <a:ext cx="4324044" cy="365125"/>
          </a:xfrm>
        </p:spPr>
        <p:txBody>
          <a:bodyPr/>
          <a:lstStyle/>
          <a:p>
            <a:endParaRPr lang="lt-LT"/>
          </a:p>
        </p:txBody>
      </p:sp>
      <p:sp>
        <p:nvSpPr>
          <p:cNvPr id="6" name="Slide Number Placeholder 5"/>
          <p:cNvSpPr>
            <a:spLocks noGrp="1"/>
          </p:cNvSpPr>
          <p:nvPr>
            <p:ph type="sldNum" sz="quarter" idx="12"/>
          </p:nvPr>
        </p:nvSpPr>
        <p:spPr/>
        <p:txBody>
          <a:bodyPr/>
          <a:lstStyle/>
          <a:p>
            <a:fld id="{B423458A-A4DE-48FA-9ECA-072853177217}" type="slidenum">
              <a:rPr lang="lt-LT" smtClean="0"/>
              <a:pPr/>
              <a:t>‹#›</a:t>
            </a:fld>
            <a:endParaRPr lang="lt-LT"/>
          </a:p>
        </p:txBody>
      </p:sp>
    </p:spTree>
    <p:extLst>
      <p:ext uri="{BB962C8B-B14F-4D97-AF65-F5344CB8AC3E}">
        <p14:creationId xmlns="" xmlns:p14="http://schemas.microsoft.com/office/powerpoint/2010/main" val="3407664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8F08B3-C3A4-4BC2-84FE-0DD96EE3CAE6}" type="datetimeFigureOut">
              <a:rPr lang="lt-LT" smtClean="0"/>
              <a:pPr/>
              <a:t>2021.01.07</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B423458A-A4DE-48FA-9ECA-072853177217}" type="slidenum">
              <a:rPr lang="lt-LT" smtClean="0"/>
              <a:pPr/>
              <a:t>‹#›</a:t>
            </a:fld>
            <a:endParaRPr lang="lt-LT"/>
          </a:p>
        </p:txBody>
      </p:sp>
    </p:spTree>
    <p:extLst>
      <p:ext uri="{BB962C8B-B14F-4D97-AF65-F5344CB8AC3E}">
        <p14:creationId xmlns="" xmlns:p14="http://schemas.microsoft.com/office/powerpoint/2010/main" val="573081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8F08B3-C3A4-4BC2-84FE-0DD96EE3CAE6}" type="datetimeFigureOut">
              <a:rPr lang="lt-LT" smtClean="0"/>
              <a:pPr/>
              <a:t>2021.01.07</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423458A-A4DE-48FA-9ECA-072853177217}" type="slidenum">
              <a:rPr lang="lt-LT" smtClean="0"/>
              <a:pPr/>
              <a:t>‹#›</a:t>
            </a:fld>
            <a:endParaRPr lang="lt-LT"/>
          </a:p>
        </p:txBody>
      </p:sp>
    </p:spTree>
    <p:extLst>
      <p:ext uri="{BB962C8B-B14F-4D97-AF65-F5344CB8AC3E}">
        <p14:creationId xmlns="" xmlns:p14="http://schemas.microsoft.com/office/powerpoint/2010/main" val="2668765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8F08B3-C3A4-4BC2-84FE-0DD96EE3CAE6}" type="datetimeFigureOut">
              <a:rPr lang="lt-LT" smtClean="0"/>
              <a:pPr/>
              <a:t>2021.01.07</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423458A-A4DE-48FA-9ECA-072853177217}" type="slidenum">
              <a:rPr lang="lt-LT" smtClean="0"/>
              <a:pPr/>
              <a:t>‹#›</a:t>
            </a:fld>
            <a:endParaRPr lang="lt-LT"/>
          </a:p>
        </p:txBody>
      </p:sp>
    </p:spTree>
    <p:extLst>
      <p:ext uri="{BB962C8B-B14F-4D97-AF65-F5344CB8AC3E}">
        <p14:creationId xmlns="" xmlns:p14="http://schemas.microsoft.com/office/powerpoint/2010/main" val="1674263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8F08B3-C3A4-4BC2-84FE-0DD96EE3CAE6}" type="datetimeFigureOut">
              <a:rPr lang="lt-LT" smtClean="0"/>
              <a:pPr/>
              <a:t>2021.01.07</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423458A-A4DE-48FA-9ECA-072853177217}" type="slidenum">
              <a:rPr lang="lt-LT" smtClean="0"/>
              <a:pPr/>
              <a:t>‹#›</a:t>
            </a:fld>
            <a:endParaRPr lang="lt-LT"/>
          </a:p>
        </p:txBody>
      </p:sp>
    </p:spTree>
    <p:extLst>
      <p:ext uri="{BB962C8B-B14F-4D97-AF65-F5344CB8AC3E}">
        <p14:creationId xmlns="" xmlns:p14="http://schemas.microsoft.com/office/powerpoint/2010/main" val="1516675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8F08B3-C3A4-4BC2-84FE-0DD96EE3CAE6}" type="datetimeFigureOut">
              <a:rPr lang="lt-LT" smtClean="0"/>
              <a:pPr/>
              <a:t>2021.01.07</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423458A-A4DE-48FA-9ECA-072853177217}" type="slidenum">
              <a:rPr lang="lt-LT" smtClean="0"/>
              <a:pPr/>
              <a:t>‹#›</a:t>
            </a:fld>
            <a:endParaRPr lang="lt-LT"/>
          </a:p>
        </p:txBody>
      </p:sp>
    </p:spTree>
    <p:extLst>
      <p:ext uri="{BB962C8B-B14F-4D97-AF65-F5344CB8AC3E}">
        <p14:creationId xmlns="" xmlns:p14="http://schemas.microsoft.com/office/powerpoint/2010/main" val="1421597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8F08B3-C3A4-4BC2-84FE-0DD96EE3CAE6}" type="datetimeFigureOut">
              <a:rPr lang="lt-LT" smtClean="0"/>
              <a:pPr/>
              <a:t>2021.01.07</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423458A-A4DE-48FA-9ECA-072853177217}" type="slidenum">
              <a:rPr lang="lt-LT" smtClean="0"/>
              <a:pPr/>
              <a:t>‹#›</a:t>
            </a:fld>
            <a:endParaRPr lang="lt-LT"/>
          </a:p>
        </p:txBody>
      </p:sp>
    </p:spTree>
    <p:extLst>
      <p:ext uri="{BB962C8B-B14F-4D97-AF65-F5344CB8AC3E}">
        <p14:creationId xmlns="" xmlns:p14="http://schemas.microsoft.com/office/powerpoint/2010/main" val="1412671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8F08B3-C3A4-4BC2-84FE-0DD96EE3CAE6}" type="datetimeFigureOut">
              <a:rPr lang="lt-LT" smtClean="0"/>
              <a:pPr/>
              <a:t>2021.01.07</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423458A-A4DE-48FA-9ECA-072853177217}" type="slidenum">
              <a:rPr lang="lt-LT" smtClean="0"/>
              <a:pPr/>
              <a:t>‹#›</a:t>
            </a:fld>
            <a:endParaRPr lang="lt-LT"/>
          </a:p>
        </p:txBody>
      </p:sp>
    </p:spTree>
    <p:extLst>
      <p:ext uri="{BB962C8B-B14F-4D97-AF65-F5344CB8AC3E}">
        <p14:creationId xmlns="" xmlns:p14="http://schemas.microsoft.com/office/powerpoint/2010/main" val="3190036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8F08B3-C3A4-4BC2-84FE-0DD96EE3CAE6}" type="datetimeFigureOut">
              <a:rPr lang="lt-LT" smtClean="0"/>
              <a:pPr/>
              <a:t>2021.01.07</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423458A-A4DE-48FA-9ECA-072853177217}" type="slidenum">
              <a:rPr lang="lt-LT" smtClean="0"/>
              <a:pPr/>
              <a:t>‹#›</a:t>
            </a:fld>
            <a:endParaRPr lang="lt-LT"/>
          </a:p>
        </p:txBody>
      </p:sp>
    </p:spTree>
    <p:extLst>
      <p:ext uri="{BB962C8B-B14F-4D97-AF65-F5344CB8AC3E}">
        <p14:creationId xmlns="" xmlns:p14="http://schemas.microsoft.com/office/powerpoint/2010/main" val="1739236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8F08B3-C3A4-4BC2-84FE-0DD96EE3CAE6}" type="datetimeFigureOut">
              <a:rPr lang="lt-LT" smtClean="0"/>
              <a:pPr/>
              <a:t>2021.01.07</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a:xfrm>
            <a:off x="10951856" y="5867131"/>
            <a:ext cx="551167" cy="365125"/>
          </a:xfrm>
        </p:spPr>
        <p:txBody>
          <a:bodyPr/>
          <a:lstStyle/>
          <a:p>
            <a:fld id="{B423458A-A4DE-48FA-9ECA-072853177217}" type="slidenum">
              <a:rPr lang="lt-LT" smtClean="0"/>
              <a:pPr/>
              <a:t>‹#›</a:t>
            </a:fld>
            <a:endParaRPr lang="lt-LT"/>
          </a:p>
        </p:txBody>
      </p:sp>
    </p:spTree>
    <p:extLst>
      <p:ext uri="{BB962C8B-B14F-4D97-AF65-F5344CB8AC3E}">
        <p14:creationId xmlns="" xmlns:p14="http://schemas.microsoft.com/office/powerpoint/2010/main" val="1225259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8F08B3-C3A4-4BC2-84FE-0DD96EE3CAE6}" type="datetimeFigureOut">
              <a:rPr lang="lt-LT" smtClean="0"/>
              <a:pPr/>
              <a:t>2021.01.07</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423458A-A4DE-48FA-9ECA-072853177217}" type="slidenum">
              <a:rPr lang="lt-LT" smtClean="0"/>
              <a:pPr/>
              <a:t>‹#›</a:t>
            </a:fld>
            <a:endParaRPr lang="lt-LT"/>
          </a:p>
        </p:txBody>
      </p:sp>
    </p:spTree>
    <p:extLst>
      <p:ext uri="{BB962C8B-B14F-4D97-AF65-F5344CB8AC3E}">
        <p14:creationId xmlns="" xmlns:p14="http://schemas.microsoft.com/office/powerpoint/2010/main" val="814405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48F08B3-C3A4-4BC2-84FE-0DD96EE3CAE6}" type="datetimeFigureOut">
              <a:rPr lang="lt-LT" smtClean="0"/>
              <a:pPr/>
              <a:t>2021.01.07</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B423458A-A4DE-48FA-9ECA-072853177217}" type="slidenum">
              <a:rPr lang="lt-LT" smtClean="0"/>
              <a:pPr/>
              <a:t>‹#›</a:t>
            </a:fld>
            <a:endParaRPr lang="lt-LT"/>
          </a:p>
        </p:txBody>
      </p:sp>
    </p:spTree>
    <p:extLst>
      <p:ext uri="{BB962C8B-B14F-4D97-AF65-F5344CB8AC3E}">
        <p14:creationId xmlns="" xmlns:p14="http://schemas.microsoft.com/office/powerpoint/2010/main" val="1740370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48F08B3-C3A4-4BC2-84FE-0DD96EE3CAE6}" type="datetimeFigureOut">
              <a:rPr lang="lt-LT" smtClean="0"/>
              <a:pPr/>
              <a:t>2021.01.07</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B423458A-A4DE-48FA-9ECA-072853177217}" type="slidenum">
              <a:rPr lang="lt-LT" smtClean="0"/>
              <a:pPr/>
              <a:t>‹#›</a:t>
            </a:fld>
            <a:endParaRPr lang="lt-LT"/>
          </a:p>
        </p:txBody>
      </p:sp>
    </p:spTree>
    <p:extLst>
      <p:ext uri="{BB962C8B-B14F-4D97-AF65-F5344CB8AC3E}">
        <p14:creationId xmlns="" xmlns:p14="http://schemas.microsoft.com/office/powerpoint/2010/main" val="3441973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48F08B3-C3A4-4BC2-84FE-0DD96EE3CAE6}" type="datetimeFigureOut">
              <a:rPr lang="lt-LT" smtClean="0"/>
              <a:pPr/>
              <a:t>2021.01.07</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B423458A-A4DE-48FA-9ECA-072853177217}" type="slidenum">
              <a:rPr lang="lt-LT" smtClean="0"/>
              <a:pPr/>
              <a:t>‹#›</a:t>
            </a:fld>
            <a:endParaRPr lang="lt-LT"/>
          </a:p>
        </p:txBody>
      </p:sp>
    </p:spTree>
    <p:extLst>
      <p:ext uri="{BB962C8B-B14F-4D97-AF65-F5344CB8AC3E}">
        <p14:creationId xmlns="" xmlns:p14="http://schemas.microsoft.com/office/powerpoint/2010/main" val="1464417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8F08B3-C3A4-4BC2-84FE-0DD96EE3CAE6}" type="datetimeFigureOut">
              <a:rPr lang="lt-LT" smtClean="0"/>
              <a:pPr/>
              <a:t>2021.01.07</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B423458A-A4DE-48FA-9ECA-072853177217}" type="slidenum">
              <a:rPr lang="lt-LT" smtClean="0"/>
              <a:pPr/>
              <a:t>‹#›</a:t>
            </a:fld>
            <a:endParaRPr lang="lt-LT"/>
          </a:p>
        </p:txBody>
      </p:sp>
    </p:spTree>
    <p:extLst>
      <p:ext uri="{BB962C8B-B14F-4D97-AF65-F5344CB8AC3E}">
        <p14:creationId xmlns="" xmlns:p14="http://schemas.microsoft.com/office/powerpoint/2010/main" val="4237083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8F08B3-C3A4-4BC2-84FE-0DD96EE3CAE6}" type="datetimeFigureOut">
              <a:rPr lang="lt-LT" smtClean="0"/>
              <a:pPr/>
              <a:t>2021.01.07</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B423458A-A4DE-48FA-9ECA-072853177217}" type="slidenum">
              <a:rPr lang="lt-LT" smtClean="0"/>
              <a:pPr/>
              <a:t>‹#›</a:t>
            </a:fld>
            <a:endParaRPr lang="lt-LT"/>
          </a:p>
        </p:txBody>
      </p:sp>
    </p:spTree>
    <p:extLst>
      <p:ext uri="{BB962C8B-B14F-4D97-AF65-F5344CB8AC3E}">
        <p14:creationId xmlns="" xmlns:p14="http://schemas.microsoft.com/office/powerpoint/2010/main" val="2456617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8F08B3-C3A4-4BC2-84FE-0DD96EE3CAE6}" type="datetimeFigureOut">
              <a:rPr lang="lt-LT" smtClean="0"/>
              <a:pPr/>
              <a:t>2021.01.07</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B423458A-A4DE-48FA-9ECA-072853177217}" type="slidenum">
              <a:rPr lang="lt-LT" smtClean="0"/>
              <a:pPr/>
              <a:t>‹#›</a:t>
            </a:fld>
            <a:endParaRPr lang="lt-LT"/>
          </a:p>
        </p:txBody>
      </p:sp>
    </p:spTree>
    <p:extLst>
      <p:ext uri="{BB962C8B-B14F-4D97-AF65-F5344CB8AC3E}">
        <p14:creationId xmlns="" xmlns:p14="http://schemas.microsoft.com/office/powerpoint/2010/main" val="323812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48F08B3-C3A4-4BC2-84FE-0DD96EE3CAE6}" type="datetimeFigureOut">
              <a:rPr lang="lt-LT" smtClean="0"/>
              <a:pPr/>
              <a:t>2021.01.07</a:t>
            </a:fld>
            <a:endParaRPr lang="lt-LT"/>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lt-LT"/>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423458A-A4DE-48FA-9ECA-072853177217}" type="slidenum">
              <a:rPr lang="lt-LT" smtClean="0"/>
              <a:pPr/>
              <a:t>‹#›</a:t>
            </a:fld>
            <a:endParaRPr lang="lt-LT"/>
          </a:p>
        </p:txBody>
      </p:sp>
    </p:spTree>
    <p:extLst>
      <p:ext uri="{BB962C8B-B14F-4D97-AF65-F5344CB8AC3E}">
        <p14:creationId xmlns="" xmlns:p14="http://schemas.microsoft.com/office/powerpoint/2010/main" val="425131051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24.emf"/></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25.emf"/></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emf"/><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emf"/><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27384" y="5501398"/>
            <a:ext cx="184731" cy="400110"/>
          </a:xfrm>
          <a:prstGeom prst="rect">
            <a:avLst/>
          </a:prstGeom>
        </p:spPr>
        <p:txBody>
          <a:bodyPr wrap="none">
            <a:spAutoFit/>
          </a:bodyPr>
          <a:lstStyle/>
          <a:p>
            <a:endParaRPr lang="lt-LT" sz="2000" dirty="0"/>
          </a:p>
        </p:txBody>
      </p:sp>
      <p:sp>
        <p:nvSpPr>
          <p:cNvPr id="10" name="Rectangle 9"/>
          <p:cNvSpPr/>
          <p:nvPr/>
        </p:nvSpPr>
        <p:spPr>
          <a:xfrm>
            <a:off x="1804086" y="5901508"/>
            <a:ext cx="9226379" cy="430887"/>
          </a:xfrm>
          <a:prstGeom prst="rect">
            <a:avLst/>
          </a:prstGeom>
        </p:spPr>
        <p:txBody>
          <a:bodyPr wrap="square">
            <a:spAutoFit/>
          </a:bodyPr>
          <a:lstStyle/>
          <a:p>
            <a:r>
              <a:rPr lang="en-US" sz="2200" b="1" i="1" dirty="0" smtClean="0">
                <a:solidFill>
                  <a:schemeClr val="accent1">
                    <a:lumMod val="50000"/>
                  </a:schemeClr>
                </a:solidFill>
                <a:latin typeface="Times New Roman" pitchFamily="18" charset="0"/>
                <a:cs typeface="Times New Roman" pitchFamily="18" charset="0"/>
              </a:rPr>
              <a:t>Padang</a:t>
            </a:r>
            <a:r>
              <a:rPr lang="lt-LT" sz="2200" b="1" i="1" dirty="0" smtClean="0">
                <a:solidFill>
                  <a:schemeClr val="accent1">
                    <a:lumMod val="50000"/>
                  </a:schemeClr>
                </a:solidFill>
                <a:latin typeface="Times New Roman" pitchFamily="18" charset="0"/>
                <a:cs typeface="Times New Roman" pitchFamily="18" charset="0"/>
              </a:rPr>
              <a:t>ų slėgio matavimo </a:t>
            </a:r>
            <a:r>
              <a:rPr lang="lt-LT" sz="2200" b="1" i="1" dirty="0" err="1" smtClean="0">
                <a:solidFill>
                  <a:schemeClr val="accent1">
                    <a:lumMod val="50000"/>
                  </a:schemeClr>
                </a:solidFill>
                <a:latin typeface="Times New Roman" pitchFamily="18" charset="0"/>
                <a:cs typeface="Times New Roman" pitchFamily="18" charset="0"/>
              </a:rPr>
              <a:t>sistem</a:t>
            </a:r>
            <a:r>
              <a:rPr lang="en-US" sz="2200" b="1" i="1" dirty="0" smtClean="0">
                <a:solidFill>
                  <a:schemeClr val="accent1">
                    <a:lumMod val="50000"/>
                  </a:schemeClr>
                </a:solidFill>
                <a:latin typeface="Times New Roman" pitchFamily="18" charset="0"/>
                <a:cs typeface="Times New Roman" pitchFamily="18" charset="0"/>
              </a:rPr>
              <a:t>a </a:t>
            </a:r>
            <a:r>
              <a:rPr lang="en-US" sz="2200" b="1" i="1" dirty="0" err="1" smtClean="0">
                <a:solidFill>
                  <a:schemeClr val="accent1">
                    <a:lumMod val="50000"/>
                  </a:schemeClr>
                </a:solidFill>
                <a:latin typeface="Times New Roman" pitchFamily="18" charset="0"/>
                <a:cs typeface="Times New Roman" pitchFamily="18" charset="0"/>
              </a:rPr>
              <a:t>sunkve</a:t>
            </a:r>
            <a:r>
              <a:rPr lang="lt-LT" sz="2200" b="1" i="1" dirty="0" smtClean="0">
                <a:solidFill>
                  <a:schemeClr val="accent1">
                    <a:lumMod val="50000"/>
                  </a:schemeClr>
                </a:solidFill>
                <a:latin typeface="Times New Roman" pitchFamily="18" charset="0"/>
                <a:cs typeface="Times New Roman" pitchFamily="18" charset="0"/>
              </a:rPr>
              <a:t>žimiams</a:t>
            </a:r>
            <a:r>
              <a:rPr lang="en-US" sz="2200" b="1" i="1" dirty="0" smtClean="0">
                <a:solidFill>
                  <a:schemeClr val="accent1">
                    <a:lumMod val="50000"/>
                  </a:schemeClr>
                </a:solidFill>
                <a:latin typeface="Times New Roman" pitchFamily="18" charset="0"/>
                <a:cs typeface="Times New Roman" pitchFamily="18" charset="0"/>
              </a:rPr>
              <a:t> Steel Mate</a:t>
            </a:r>
            <a:r>
              <a:rPr lang="lt-LT" sz="2200" b="1" i="1" dirty="0" smtClean="0">
                <a:solidFill>
                  <a:schemeClr val="accent1">
                    <a:lumMod val="50000"/>
                  </a:schemeClr>
                </a:solidFill>
                <a:latin typeface="Times New Roman" pitchFamily="18" charset="0"/>
                <a:cs typeface="Times New Roman" pitchFamily="18" charset="0"/>
              </a:rPr>
              <a:t> TP-8</a:t>
            </a:r>
            <a:r>
              <a:rPr lang="en-US" sz="2200" b="1" i="1" dirty="0" smtClean="0">
                <a:solidFill>
                  <a:schemeClr val="accent1">
                    <a:lumMod val="50000"/>
                  </a:schemeClr>
                </a:solidFill>
                <a:latin typeface="Times New Roman" pitchFamily="18" charset="0"/>
                <a:cs typeface="Times New Roman" pitchFamily="18" charset="0"/>
              </a:rPr>
              <a:t>3E</a:t>
            </a:r>
            <a:endParaRPr lang="lt-LT" sz="2200" b="1" i="1" dirty="0">
              <a:solidFill>
                <a:schemeClr val="accent1">
                  <a:lumMod val="50000"/>
                </a:schemeClr>
              </a:solidFill>
              <a:latin typeface="Times New Roman" pitchFamily="18" charset="0"/>
              <a:cs typeface="Times New Roman" pitchFamily="18" charset="0"/>
            </a:endParaRPr>
          </a:p>
        </p:txBody>
      </p:sp>
      <p:pic>
        <p:nvPicPr>
          <p:cNvPr id="7" name="Picture 6" descr="steelmate_logo.png"/>
          <p:cNvPicPr>
            <a:picLocks noChangeAspect="1"/>
          </p:cNvPicPr>
          <p:nvPr/>
        </p:nvPicPr>
        <p:blipFill>
          <a:blip r:embed="rId2" cstate="print"/>
          <a:stretch>
            <a:fillRect/>
          </a:stretch>
        </p:blipFill>
        <p:spPr>
          <a:xfrm>
            <a:off x="1700544" y="-108"/>
            <a:ext cx="9180512" cy="1196943"/>
          </a:xfrm>
          <a:prstGeom prst="rect">
            <a:avLst/>
          </a:prstGeom>
        </p:spPr>
      </p:pic>
      <p:pic>
        <p:nvPicPr>
          <p:cNvPr id="8" name="Picture 7"/>
          <p:cNvPicPr>
            <a:picLocks noChangeAspect="1" noChangeArrowheads="1"/>
          </p:cNvPicPr>
          <p:nvPr/>
        </p:nvPicPr>
        <p:blipFill>
          <a:blip r:embed="rId3" cstate="print"/>
          <a:srcRect/>
          <a:stretch>
            <a:fillRect/>
          </a:stretch>
        </p:blipFill>
        <p:spPr bwMode="auto">
          <a:xfrm>
            <a:off x="7955805" y="708860"/>
            <a:ext cx="1268133" cy="340734"/>
          </a:xfrm>
          <a:prstGeom prst="rect">
            <a:avLst/>
          </a:prstGeom>
          <a:noFill/>
          <a:ln w="9525">
            <a:noFill/>
            <a:miter lim="800000"/>
            <a:headEnd/>
            <a:tailEnd/>
          </a:ln>
          <a:effectLst/>
        </p:spPr>
      </p:pic>
      <p:pic>
        <p:nvPicPr>
          <p:cNvPr id="12" name="Picture 11" descr="Picture2.jpg"/>
          <p:cNvPicPr>
            <a:picLocks noChangeAspect="1"/>
          </p:cNvPicPr>
          <p:nvPr/>
        </p:nvPicPr>
        <p:blipFill>
          <a:blip r:embed="rId4" cstate="print"/>
          <a:stretch>
            <a:fillRect/>
          </a:stretch>
        </p:blipFill>
        <p:spPr>
          <a:xfrm>
            <a:off x="9342036" y="665945"/>
            <a:ext cx="1420921" cy="476528"/>
          </a:xfrm>
          <a:prstGeom prst="rect">
            <a:avLst/>
          </a:prstGeom>
        </p:spPr>
      </p:pic>
      <p:pic>
        <p:nvPicPr>
          <p:cNvPr id="1028" name="Picture 4" descr="https://lh5.googleusercontent.com/YCuxigg015iZU3hsRY5jIBjwR412_DoON64NWNFBUqEz4kv1Y9CKhZtGa4Q0W8dEK-UWPDPpuqq7fCiviI65slah2zeAKEAY5Ux8HRJUOK0byKEn7DVOslw5oQTA_EnCmorZXH5u"/>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983247" y="1196835"/>
            <a:ext cx="6137656" cy="470467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82245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3600" b="1" i="1" dirty="0" smtClean="0">
                <a:latin typeface="Times New Roman" pitchFamily="18" charset="0"/>
                <a:cs typeface="Times New Roman" pitchFamily="18" charset="0"/>
              </a:rPr>
              <a:t>Įvykių istorija yra išsaugoma atmintyje</a:t>
            </a:r>
            <a:endParaRPr lang="lt-LT" sz="3600" b="1" i="1" dirty="0">
              <a:latin typeface="Times New Roman" pitchFamily="18" charset="0"/>
              <a:cs typeface="Times New Roman" pitchFamily="18" charset="0"/>
            </a:endParaRPr>
          </a:p>
        </p:txBody>
      </p:sp>
      <p:sp>
        <p:nvSpPr>
          <p:cNvPr id="3" name="Content Placeholder 2"/>
          <p:cNvSpPr>
            <a:spLocks noGrp="1"/>
          </p:cNvSpPr>
          <p:nvPr>
            <p:ph sz="half" idx="1"/>
          </p:nvPr>
        </p:nvSpPr>
        <p:spPr/>
        <p:txBody>
          <a:bodyPr/>
          <a:lstStyle/>
          <a:p>
            <a:r>
              <a:rPr lang="lt-LT" i="1" dirty="0">
                <a:latin typeface="Times New Roman" pitchFamily="18" charset="0"/>
                <a:cs typeface="Times New Roman" pitchFamily="18" charset="0"/>
              </a:rPr>
              <a:t>Galimybė peržiūrėti istoriją </a:t>
            </a:r>
            <a:r>
              <a:rPr lang="lt-LT" i="1" dirty="0" smtClean="0">
                <a:latin typeface="Times New Roman" pitchFamily="18" charset="0"/>
                <a:cs typeface="Times New Roman" pitchFamily="18" charset="0"/>
              </a:rPr>
              <a:t>apie </a:t>
            </a:r>
            <a:r>
              <a:rPr lang="lt-LT" i="1" dirty="0">
                <a:latin typeface="Times New Roman" pitchFamily="18" charset="0"/>
                <a:cs typeface="Times New Roman" pitchFamily="18" charset="0"/>
              </a:rPr>
              <a:t>slėgio ir temperatūros </a:t>
            </a:r>
            <a:r>
              <a:rPr lang="lt-LT" i="1" dirty="0" smtClean="0">
                <a:latin typeface="Times New Roman" pitchFamily="18" charset="0"/>
                <a:cs typeface="Times New Roman" pitchFamily="18" charset="0"/>
              </a:rPr>
              <a:t>kritines situacijas.</a:t>
            </a:r>
            <a:endParaRPr lang="lt-LT" i="1" dirty="0">
              <a:latin typeface="Times New Roman" pitchFamily="18" charset="0"/>
              <a:cs typeface="Times New Roman" pitchFamily="18" charset="0"/>
            </a:endParaRPr>
          </a:p>
          <a:p>
            <a:r>
              <a:rPr lang="lt-LT" i="1" dirty="0" smtClean="0">
                <a:latin typeface="Times New Roman" pitchFamily="18" charset="0"/>
                <a:cs typeface="Times New Roman" pitchFamily="18" charset="0"/>
              </a:rPr>
              <a:t>Fiksuojami paskutiniai 10 kritinių įvykių</a:t>
            </a:r>
          </a:p>
          <a:p>
            <a:r>
              <a:rPr lang="lt-LT" i="1" dirty="0" smtClean="0">
                <a:latin typeface="Times New Roman" pitchFamily="18" charset="0"/>
                <a:cs typeface="Times New Roman" pitchFamily="18" charset="0"/>
              </a:rPr>
              <a:t>Galima vairuotojo kontrolė grįžus iš kelionės</a:t>
            </a:r>
          </a:p>
          <a:p>
            <a:r>
              <a:rPr lang="lt-LT" i="1" dirty="0" smtClean="0">
                <a:latin typeface="Times New Roman" pitchFamily="18" charset="0"/>
                <a:cs typeface="Times New Roman" pitchFamily="18" charset="0"/>
              </a:rPr>
              <a:t>Paskutinių kritinių įvykių istorija neišsitrina, o fiksuojama sekančia tvarka</a:t>
            </a:r>
            <a:endParaRPr lang="lt-LT" i="1" dirty="0">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970683" y="403434"/>
            <a:ext cx="2105025" cy="438150"/>
          </a:xfrm>
          <a:prstGeom prst="rect">
            <a:avLst/>
          </a:prstGeom>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249860" y="403434"/>
            <a:ext cx="2095500" cy="609600"/>
          </a:xfrm>
          <a:prstGeom prst="rect">
            <a:avLst/>
          </a:prstGeom>
        </p:spPr>
      </p:pic>
      <p:pic>
        <p:nvPicPr>
          <p:cNvPr id="9" name="Content Placeholder 8"/>
          <p:cNvPicPr>
            <a:picLocks noGrp="1" noChangeAspect="1"/>
          </p:cNvPicPr>
          <p:nvPr>
            <p:ph sz="half" idx="2"/>
          </p:nvPr>
        </p:nvPicPr>
        <p:blipFill>
          <a:blip r:embed="rId4" cstate="print"/>
          <a:stretch>
            <a:fillRect/>
          </a:stretch>
        </p:blipFill>
        <p:spPr>
          <a:xfrm>
            <a:off x="6607175" y="2667000"/>
            <a:ext cx="4895850" cy="3000248"/>
          </a:xfrm>
          <a:prstGeom prst="rect">
            <a:avLst/>
          </a:prstGeom>
        </p:spPr>
      </p:pic>
    </p:spTree>
    <p:extLst>
      <p:ext uri="{BB962C8B-B14F-4D97-AF65-F5344CB8AC3E}">
        <p14:creationId xmlns="" xmlns:p14="http://schemas.microsoft.com/office/powerpoint/2010/main" val="11598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i="1" dirty="0" err="1" smtClean="0">
                <a:latin typeface="Times New Roman" pitchFamily="18" charset="0"/>
                <a:cs typeface="Times New Roman" pitchFamily="18" charset="0"/>
              </a:rPr>
              <a:t>Nesud</a:t>
            </a:r>
            <a:r>
              <a:rPr lang="lt-LT" sz="3600" b="1" i="1" dirty="0" err="1" smtClean="0">
                <a:latin typeface="Times New Roman" pitchFamily="18" charset="0"/>
                <a:cs typeface="Times New Roman" pitchFamily="18" charset="0"/>
              </a:rPr>
              <a:t>ėtingas</a:t>
            </a:r>
            <a:r>
              <a:rPr lang="lt-LT" sz="3600" b="1" i="1" dirty="0" smtClean="0">
                <a:latin typeface="Times New Roman" pitchFamily="18" charset="0"/>
                <a:cs typeface="Times New Roman" pitchFamily="18" charset="0"/>
              </a:rPr>
              <a:t> įrangos montavimas.</a:t>
            </a:r>
            <a:endParaRPr lang="lt-LT" sz="3600" b="1" i="1" dirty="0">
              <a:latin typeface="Times New Roman" pitchFamily="18" charset="0"/>
              <a:cs typeface="Times New Roman" pitchFamily="18" charset="0"/>
            </a:endParaRPr>
          </a:p>
        </p:txBody>
      </p:sp>
      <p:sp>
        <p:nvSpPr>
          <p:cNvPr id="3" name="Content Placeholder 2"/>
          <p:cNvSpPr>
            <a:spLocks noGrp="1"/>
          </p:cNvSpPr>
          <p:nvPr>
            <p:ph sz="half" idx="1"/>
          </p:nvPr>
        </p:nvSpPr>
        <p:spPr/>
        <p:txBody>
          <a:bodyPr>
            <a:normAutofit fontScale="92500" lnSpcReduction="10000"/>
          </a:bodyPr>
          <a:lstStyle/>
          <a:p>
            <a:r>
              <a:rPr lang="lt-LT" sz="1700" i="1" dirty="0" smtClean="0">
                <a:latin typeface="Times New Roman" pitchFamily="18" charset="0"/>
                <a:cs typeface="Times New Roman" pitchFamily="18" charset="0"/>
              </a:rPr>
              <a:t>Įrangos montavimas yra greitas ir nesudėtingas.</a:t>
            </a:r>
          </a:p>
          <a:p>
            <a:r>
              <a:rPr lang="lt-LT" sz="1700" i="1" dirty="0" smtClean="0">
                <a:latin typeface="Times New Roman" pitchFamily="18" charset="0"/>
                <a:cs typeface="Times New Roman" pitchFamily="18" charset="0"/>
              </a:rPr>
              <a:t>Signalo kartotuvas yra prikabinamas maždaug viduryje tarp daviklių, tam kad visi davikliai stabiliau veiktų.</a:t>
            </a:r>
          </a:p>
          <a:p>
            <a:r>
              <a:rPr lang="lt-LT" sz="1700" i="1" dirty="0" smtClean="0">
                <a:latin typeface="Times New Roman" pitchFamily="18" charset="0"/>
                <a:cs typeface="Times New Roman" pitchFamily="18" charset="0"/>
              </a:rPr>
              <a:t>Kabinoje pajungiamas ekranėlis.</a:t>
            </a:r>
          </a:p>
          <a:p>
            <a:r>
              <a:rPr lang="lt-LT" sz="1700" i="1" dirty="0" smtClean="0">
                <a:latin typeface="Times New Roman" pitchFamily="18" charset="0"/>
                <a:cs typeface="Times New Roman" pitchFamily="18" charset="0"/>
              </a:rPr>
              <a:t>Užsukami ir priprogramuojami davikliai.</a:t>
            </a:r>
          </a:p>
          <a:p>
            <a:r>
              <a:rPr lang="lt-LT" sz="1700" i="1" dirty="0" smtClean="0">
                <a:latin typeface="Times New Roman" pitchFamily="18" charset="0"/>
                <a:cs typeface="Times New Roman" pitchFamily="18" charset="0"/>
              </a:rPr>
              <a:t>Galima priprogramuoti iki </a:t>
            </a:r>
            <a:r>
              <a:rPr lang="en-US" sz="1700" i="1" dirty="0" smtClean="0">
                <a:latin typeface="Times New Roman" pitchFamily="18" charset="0"/>
                <a:cs typeface="Times New Roman" pitchFamily="18" charset="0"/>
              </a:rPr>
              <a:t>22 </a:t>
            </a:r>
            <a:r>
              <a:rPr lang="en-US" sz="1700" i="1" dirty="0" err="1" smtClean="0">
                <a:latin typeface="Times New Roman" pitchFamily="18" charset="0"/>
                <a:cs typeface="Times New Roman" pitchFamily="18" charset="0"/>
              </a:rPr>
              <a:t>davikli</a:t>
            </a:r>
            <a:r>
              <a:rPr lang="lt-LT" sz="1700" i="1" dirty="0" smtClean="0">
                <a:latin typeface="Times New Roman" pitchFamily="18" charset="0"/>
                <a:cs typeface="Times New Roman" pitchFamily="18" charset="0"/>
              </a:rPr>
              <a:t>ų, o tai reiškia, kad matysit visų ir vilkiko ir jo priekabos padangų slėgį ir temperatūrą realiu laiku.</a:t>
            </a:r>
          </a:p>
          <a:p>
            <a:r>
              <a:rPr lang="lt-LT" sz="1700" i="1" dirty="0" smtClean="0">
                <a:latin typeface="Times New Roman" pitchFamily="18" charset="0"/>
                <a:cs typeface="Times New Roman" pitchFamily="18" charset="0"/>
              </a:rPr>
              <a:t>Ir jūsų sunkvežimis jau turi TPMS įrangą.</a:t>
            </a:r>
          </a:p>
          <a:p>
            <a:endParaRPr lang="lt-LT" dirty="0" smtClean="0"/>
          </a:p>
          <a:p>
            <a:endParaRPr lang="lt-LT" dirty="0"/>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970683" y="403434"/>
            <a:ext cx="2105025" cy="438150"/>
          </a:xfrm>
          <a:prstGeom prst="rect">
            <a:avLst/>
          </a:prstGeom>
        </p:spPr>
      </p:pic>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249860" y="403434"/>
            <a:ext cx="2095500" cy="609600"/>
          </a:xfrm>
          <a:prstGeom prst="rect">
            <a:avLst/>
          </a:prstGeom>
        </p:spPr>
      </p:pic>
      <p:pic>
        <p:nvPicPr>
          <p:cNvPr id="5" name="Picture 4"/>
          <p:cNvPicPr>
            <a:picLocks noChangeAspect="1"/>
          </p:cNvPicPr>
          <p:nvPr/>
        </p:nvPicPr>
        <p:blipFill>
          <a:blip r:embed="rId4" cstate="print"/>
          <a:stretch>
            <a:fillRect/>
          </a:stretch>
        </p:blipFill>
        <p:spPr>
          <a:xfrm>
            <a:off x="6379367" y="2224211"/>
            <a:ext cx="5648725" cy="4382430"/>
          </a:xfrm>
          <a:prstGeom prst="rect">
            <a:avLst/>
          </a:prstGeom>
        </p:spPr>
      </p:pic>
    </p:spTree>
    <p:extLst>
      <p:ext uri="{BB962C8B-B14F-4D97-AF65-F5344CB8AC3E}">
        <p14:creationId xmlns="" xmlns:p14="http://schemas.microsoft.com/office/powerpoint/2010/main" val="1971648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3600" b="1" i="1" dirty="0" smtClean="0">
                <a:latin typeface="Times New Roman" pitchFamily="18" charset="0"/>
                <a:cs typeface="Times New Roman" pitchFamily="18" charset="0"/>
              </a:rPr>
              <a:t>Kiek kainuoja šita įranga?</a:t>
            </a:r>
            <a:endParaRPr lang="lt-LT" sz="3600" b="1" i="1" dirty="0">
              <a:latin typeface="Times New Roman" pitchFamily="18" charset="0"/>
              <a:cs typeface="Times New Roman" pitchFamily="18" charset="0"/>
            </a:endParaRPr>
          </a:p>
        </p:txBody>
      </p:sp>
      <p:sp>
        <p:nvSpPr>
          <p:cNvPr id="3" name="Content Placeholder 2"/>
          <p:cNvSpPr>
            <a:spLocks noGrp="1"/>
          </p:cNvSpPr>
          <p:nvPr>
            <p:ph sz="half" idx="1"/>
          </p:nvPr>
        </p:nvSpPr>
        <p:spPr>
          <a:xfrm>
            <a:off x="1878227" y="2666999"/>
            <a:ext cx="4501140" cy="3124201"/>
          </a:xfrm>
        </p:spPr>
        <p:txBody>
          <a:bodyPr>
            <a:normAutofit/>
          </a:bodyPr>
          <a:lstStyle/>
          <a:p>
            <a:pPr algn="ctr">
              <a:buNone/>
            </a:pPr>
            <a:r>
              <a:rPr lang="lt-LT" sz="3200" b="1" i="1" dirty="0" smtClean="0">
                <a:solidFill>
                  <a:srgbClr val="C00000"/>
                </a:solidFill>
                <a:latin typeface="Times New Roman" pitchFamily="18" charset="0"/>
                <a:cs typeface="Times New Roman" pitchFamily="18" charset="0"/>
              </a:rPr>
              <a:t>Šita įranga kainuoja tiek</a:t>
            </a:r>
          </a:p>
          <a:p>
            <a:pPr algn="ctr">
              <a:buNone/>
            </a:pPr>
            <a:r>
              <a:rPr lang="lt-LT" sz="3200" b="1" i="1" dirty="0" smtClean="0">
                <a:solidFill>
                  <a:srgbClr val="C00000"/>
                </a:solidFill>
                <a:latin typeface="Times New Roman" pitchFamily="18" charset="0"/>
                <a:cs typeface="Times New Roman" pitchFamily="18" charset="0"/>
              </a:rPr>
              <a:t>kiek kainuoja</a:t>
            </a:r>
          </a:p>
          <a:p>
            <a:pPr algn="ctr">
              <a:buNone/>
            </a:pPr>
            <a:r>
              <a:rPr lang="lt-LT" sz="3200" b="1" i="1" dirty="0" smtClean="0">
                <a:solidFill>
                  <a:srgbClr val="C00000"/>
                </a:solidFill>
                <a:latin typeface="Times New Roman" pitchFamily="18" charset="0"/>
                <a:cs typeface="Times New Roman" pitchFamily="18" charset="0"/>
              </a:rPr>
              <a:t>GERA PADANGA</a:t>
            </a:r>
            <a:endParaRPr lang="lt-LT" sz="3200" b="1" i="1" dirty="0">
              <a:solidFill>
                <a:srgbClr val="C00000"/>
              </a:solidFill>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970683" y="403434"/>
            <a:ext cx="2105025" cy="438150"/>
          </a:xfrm>
          <a:prstGeom prst="rect">
            <a:avLst/>
          </a:prstGeom>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249860" y="403434"/>
            <a:ext cx="2095500" cy="609600"/>
          </a:xfrm>
          <a:prstGeom prst="rect">
            <a:avLst/>
          </a:prstGeom>
        </p:spPr>
      </p:pic>
      <p:pic>
        <p:nvPicPr>
          <p:cNvPr id="9" name="Picture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628967" y="2581275"/>
            <a:ext cx="4511496" cy="3476625"/>
          </a:xfrm>
          <a:prstGeom prst="rect">
            <a:avLst/>
          </a:prstGeom>
        </p:spPr>
      </p:pic>
    </p:spTree>
    <p:extLst>
      <p:ext uri="{BB962C8B-B14F-4D97-AF65-F5344CB8AC3E}">
        <p14:creationId xmlns="" xmlns:p14="http://schemas.microsoft.com/office/powerpoint/2010/main" val="3515102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8"/>
          <p:cNvSpPr>
            <a:spLocks noGrp="1"/>
          </p:cNvSpPr>
          <p:nvPr>
            <p:ph type="title"/>
          </p:nvPr>
        </p:nvSpPr>
        <p:spPr>
          <a:xfrm>
            <a:off x="1484311" y="832031"/>
            <a:ext cx="10018713" cy="790833"/>
          </a:xfrm>
        </p:spPr>
        <p:txBody>
          <a:bodyPr>
            <a:normAutofit fontScale="90000"/>
          </a:bodyPr>
          <a:lstStyle/>
          <a:p>
            <a:r>
              <a:rPr lang="lt-LT" sz="3600" dirty="0" smtClean="0"/>
              <a:t/>
            </a:r>
            <a:br>
              <a:rPr lang="lt-LT" sz="3600" dirty="0" smtClean="0"/>
            </a:br>
            <a:r>
              <a:rPr lang="lt-LT" sz="3600" dirty="0" smtClean="0"/>
              <a:t/>
            </a:r>
            <a:br>
              <a:rPr lang="lt-LT" sz="3600" dirty="0" smtClean="0"/>
            </a:br>
            <a:r>
              <a:rPr lang="lt-LT" b="1" i="1" dirty="0" smtClean="0">
                <a:latin typeface="Times New Roman" pitchFamily="18" charset="0"/>
                <a:cs typeface="Times New Roman" pitchFamily="18" charset="0"/>
              </a:rPr>
              <a:t>Ar skaičiai savarbu?</a:t>
            </a:r>
            <a:r>
              <a:rPr lang="en-US" b="1" i="1" dirty="0" smtClean="0">
                <a:latin typeface="Times New Roman" pitchFamily="18" charset="0"/>
                <a:cs typeface="Times New Roman" pitchFamily="18" charset="0"/>
              </a:rPr>
              <a:t/>
            </a:r>
            <a:br>
              <a:rPr lang="en-US" b="1" i="1" dirty="0" smtClean="0">
                <a:latin typeface="Times New Roman" pitchFamily="18" charset="0"/>
                <a:cs typeface="Times New Roman" pitchFamily="18" charset="0"/>
              </a:rPr>
            </a:br>
            <a:r>
              <a:rPr lang="en-US" sz="3600" dirty="0"/>
              <a:t/>
            </a:r>
            <a:br>
              <a:rPr lang="en-US" sz="3600" dirty="0"/>
            </a:br>
            <a:endParaRPr lang="lt-LT" sz="3600" dirty="0"/>
          </a:p>
        </p:txBody>
      </p:sp>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970683" y="403434"/>
            <a:ext cx="2105025" cy="438150"/>
          </a:xfrm>
          <a:prstGeom prst="rect">
            <a:avLst/>
          </a:prstGeom>
        </p:spPr>
      </p:pic>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249860" y="403434"/>
            <a:ext cx="2095500" cy="609600"/>
          </a:xfrm>
          <a:prstGeom prst="rect">
            <a:avLst/>
          </a:prstGeom>
        </p:spPr>
      </p:pic>
      <p:pic>
        <p:nvPicPr>
          <p:cNvPr id="9" name="Picture 8" descr="pirmas_grafikas.png"/>
          <p:cNvPicPr>
            <a:picLocks noChangeAspect="1"/>
          </p:cNvPicPr>
          <p:nvPr/>
        </p:nvPicPr>
        <p:blipFill rotWithShape="1">
          <a:blip r:embed="rId4" cstate="print"/>
          <a:srcRect l="30588" t="21566" r="3866" b="3784"/>
          <a:stretch/>
        </p:blipFill>
        <p:spPr>
          <a:xfrm>
            <a:off x="3140865" y="2528194"/>
            <a:ext cx="6793965" cy="4076380"/>
          </a:xfrm>
          <a:prstGeom prst="rect">
            <a:avLst/>
          </a:prstGeom>
        </p:spPr>
      </p:pic>
      <p:sp>
        <p:nvSpPr>
          <p:cNvPr id="10" name="TextBox 9"/>
          <p:cNvSpPr txBox="1"/>
          <p:nvPr/>
        </p:nvSpPr>
        <p:spPr>
          <a:xfrm>
            <a:off x="2578443" y="1507521"/>
            <a:ext cx="7834184" cy="923330"/>
          </a:xfrm>
          <a:prstGeom prst="rect">
            <a:avLst/>
          </a:prstGeom>
          <a:noFill/>
        </p:spPr>
        <p:txBody>
          <a:bodyPr wrap="square" rtlCol="0">
            <a:spAutoFit/>
          </a:bodyPr>
          <a:lstStyle/>
          <a:p>
            <a:r>
              <a:rPr lang="lt-LT" i="1" dirty="0" smtClean="0">
                <a:latin typeface="Times New Roman" pitchFamily="18" charset="0"/>
                <a:cs typeface="Times New Roman" pitchFamily="18" charset="0"/>
              </a:rPr>
              <a:t>Buvo atliktas tyrimas ir buvo matuojama atsitiktinai parinktų sunkvežimių padangų slėgis ir atvaizduota žemiau patiktoje lentelėje procentaliai kiek iš 516 padangų buvo geras padangų slėgis, kiek buvo padangų su blogu slėgiu.</a:t>
            </a:r>
            <a:endParaRPr lang="en-US"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8"/>
          <p:cNvSpPr>
            <a:spLocks noGrp="1"/>
          </p:cNvSpPr>
          <p:nvPr>
            <p:ph type="title"/>
          </p:nvPr>
        </p:nvSpPr>
        <p:spPr>
          <a:xfrm>
            <a:off x="1484311" y="832031"/>
            <a:ext cx="10018713" cy="790833"/>
          </a:xfrm>
        </p:spPr>
        <p:txBody>
          <a:bodyPr>
            <a:normAutofit fontScale="90000"/>
          </a:bodyPr>
          <a:lstStyle/>
          <a:p>
            <a:r>
              <a:rPr lang="lt-LT" sz="3600" dirty="0" smtClean="0"/>
              <a:t/>
            </a:r>
            <a:br>
              <a:rPr lang="lt-LT" sz="3600" dirty="0" smtClean="0"/>
            </a:br>
            <a:r>
              <a:rPr lang="lt-LT" sz="3600" dirty="0" smtClean="0"/>
              <a:t/>
            </a:r>
            <a:br>
              <a:rPr lang="lt-LT" sz="3600" dirty="0" smtClean="0"/>
            </a:br>
            <a:r>
              <a:rPr lang="lt-LT" b="1" i="1" dirty="0" smtClean="0">
                <a:latin typeface="Times New Roman" pitchFamily="18" charset="0"/>
                <a:cs typeface="Times New Roman" pitchFamily="18" charset="0"/>
              </a:rPr>
              <a:t>Ar skaičiai savarbu?</a:t>
            </a:r>
            <a:r>
              <a:rPr lang="en-US" b="1" i="1" dirty="0" smtClean="0">
                <a:latin typeface="Times New Roman" pitchFamily="18" charset="0"/>
                <a:cs typeface="Times New Roman" pitchFamily="18" charset="0"/>
              </a:rPr>
              <a:t/>
            </a:r>
            <a:br>
              <a:rPr lang="en-US" b="1" i="1" dirty="0" smtClean="0">
                <a:latin typeface="Times New Roman" pitchFamily="18" charset="0"/>
                <a:cs typeface="Times New Roman" pitchFamily="18" charset="0"/>
              </a:rPr>
            </a:br>
            <a:r>
              <a:rPr lang="en-US" sz="3600" dirty="0"/>
              <a:t/>
            </a:r>
            <a:br>
              <a:rPr lang="en-US" sz="3600" dirty="0"/>
            </a:br>
            <a:endParaRPr lang="lt-LT" sz="3600" dirty="0"/>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970683" y="403434"/>
            <a:ext cx="2105025" cy="438150"/>
          </a:xfrm>
          <a:prstGeom prst="rect">
            <a:avLst/>
          </a:prstGeom>
        </p:spPr>
      </p:pic>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249860" y="403434"/>
            <a:ext cx="2095500" cy="609600"/>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6145427" y="3030649"/>
            <a:ext cx="6046573" cy="3827352"/>
          </a:xfrm>
          <a:prstGeom prst="rect">
            <a:avLst/>
          </a:prstGeom>
          <a:noFill/>
          <a:ln w="9525">
            <a:noFill/>
            <a:miter lim="800000"/>
            <a:headEnd/>
            <a:tailEnd/>
          </a:ln>
        </p:spPr>
      </p:pic>
      <p:sp>
        <p:nvSpPr>
          <p:cNvPr id="9" name="Content Placeholder 9"/>
          <p:cNvSpPr>
            <a:spLocks noGrp="1"/>
          </p:cNvSpPr>
          <p:nvPr>
            <p:ph sz="half" idx="1"/>
          </p:nvPr>
        </p:nvSpPr>
        <p:spPr>
          <a:xfrm>
            <a:off x="1103870" y="3098472"/>
            <a:ext cx="4972193" cy="3124201"/>
          </a:xfrm>
        </p:spPr>
        <p:txBody>
          <a:bodyPr/>
          <a:lstStyle/>
          <a:p>
            <a:r>
              <a:rPr lang="lt-LT" sz="2000" i="1" dirty="0" smtClean="0">
                <a:latin typeface="Times New Roman" pitchFamily="18" charset="0"/>
                <a:cs typeface="Times New Roman" pitchFamily="18" charset="0"/>
              </a:rPr>
              <a:t>S</a:t>
            </a:r>
            <a:r>
              <a:rPr lang="en-US" sz="2000" i="1" dirty="0" err="1" smtClean="0">
                <a:latin typeface="Times New Roman" pitchFamily="18" charset="0"/>
                <a:cs typeface="Times New Roman" pitchFamily="18" charset="0"/>
              </a:rPr>
              <a:t>uma</a:t>
            </a:r>
            <a:r>
              <a:rPr lang="lt-LT" sz="2000" i="1" dirty="0" smtClean="0">
                <a:latin typeface="Times New Roman" pitchFamily="18" charset="0"/>
                <a:cs typeface="Times New Roman" pitchFamily="18" charset="0"/>
              </a:rPr>
              <a:t>žėjus slėgiui padangose kalbame apie net iki </a:t>
            </a:r>
            <a:r>
              <a:rPr lang="en-US" sz="2000" i="1" dirty="0" smtClean="0">
                <a:latin typeface="Times New Roman" pitchFamily="18" charset="0"/>
                <a:cs typeface="Times New Roman" pitchFamily="18" charset="0"/>
              </a:rPr>
              <a:t>15% </a:t>
            </a:r>
            <a:r>
              <a:rPr lang="en-US" sz="2000" i="1" dirty="0" err="1" smtClean="0">
                <a:latin typeface="Times New Roman" pitchFamily="18" charset="0"/>
                <a:cs typeface="Times New Roman" pitchFamily="18" charset="0"/>
              </a:rPr>
              <a:t>ilgesn</a:t>
            </a:r>
            <a:r>
              <a:rPr lang="lt-LT" sz="2000" i="1" dirty="0" smtClean="0">
                <a:latin typeface="Times New Roman" pitchFamily="18" charset="0"/>
                <a:cs typeface="Times New Roman" pitchFamily="18" charset="0"/>
              </a:rPr>
              <a:t>į stabdymo kelią.</a:t>
            </a:r>
          </a:p>
          <a:p>
            <a:r>
              <a:rPr lang="lt-LT" sz="2000" i="1" dirty="0">
                <a:latin typeface="Times New Roman" pitchFamily="18" charset="0"/>
                <a:cs typeface="Times New Roman" pitchFamily="18" charset="0"/>
              </a:rPr>
              <a:t>S</a:t>
            </a:r>
            <a:r>
              <a:rPr lang="lt-LT" sz="2000" i="1" dirty="0" smtClean="0">
                <a:latin typeface="Times New Roman" pitchFamily="18" charset="0"/>
                <a:cs typeface="Times New Roman" pitchFamily="18" charset="0"/>
              </a:rPr>
              <a:t>umažėjus slėgiui padangose  iki  </a:t>
            </a:r>
            <a:r>
              <a:rPr lang="lt-LT" sz="2000" i="1" dirty="0">
                <a:latin typeface="Times New Roman" pitchFamily="18" charset="0"/>
                <a:cs typeface="Times New Roman" pitchFamily="18" charset="0"/>
              </a:rPr>
              <a:t>30%, </a:t>
            </a:r>
            <a:r>
              <a:rPr lang="lt-LT" sz="2000" i="1" dirty="0" smtClean="0">
                <a:latin typeface="Times New Roman" pitchFamily="18" charset="0"/>
                <a:cs typeface="Times New Roman" pitchFamily="18" charset="0"/>
              </a:rPr>
              <a:t>ženkliai </a:t>
            </a:r>
            <a:r>
              <a:rPr lang="lt-LT" sz="2000" i="1" dirty="0">
                <a:latin typeface="Times New Roman" pitchFamily="18" charset="0"/>
                <a:cs typeface="Times New Roman" pitchFamily="18" charset="0"/>
              </a:rPr>
              <a:t>padidėja </a:t>
            </a:r>
            <a:r>
              <a:rPr lang="lt-LT" sz="2000" i="1" dirty="0" smtClean="0">
                <a:latin typeface="Times New Roman" pitchFamily="18" charset="0"/>
                <a:cs typeface="Times New Roman" pitchFamily="18" charset="0"/>
              </a:rPr>
              <a:t>degalų sąnaudos, be to, prie neigiamų veiksnių pridedamas dvigubai greitesnis padangų </a:t>
            </a:r>
            <a:r>
              <a:rPr lang="en-US" sz="2000" i="1" dirty="0" smtClean="0">
                <a:latin typeface="Times New Roman" pitchFamily="18" charset="0"/>
                <a:cs typeface="Times New Roman" pitchFamily="18" charset="0"/>
              </a:rPr>
              <a:t>n</a:t>
            </a:r>
            <a:r>
              <a:rPr lang="lt-LT" sz="2000" i="1" dirty="0" smtClean="0">
                <a:latin typeface="Times New Roman" pitchFamily="18" charset="0"/>
                <a:cs typeface="Times New Roman" pitchFamily="18" charset="0"/>
              </a:rPr>
              <a:t>usidėvėjimas.</a:t>
            </a:r>
            <a:endParaRPr lang="en-US" sz="2000" i="1" dirty="0" smtClean="0">
              <a:latin typeface="Times New Roman" pitchFamily="18" charset="0"/>
              <a:cs typeface="Times New Roman" pitchFamily="18" charset="0"/>
            </a:endParaRPr>
          </a:p>
          <a:p>
            <a:endParaRPr lang="lt-LT" dirty="0">
              <a:solidFill>
                <a:srgbClr val="FF0000"/>
              </a:solidFill>
            </a:endParaRPr>
          </a:p>
        </p:txBody>
      </p:sp>
      <p:sp>
        <p:nvSpPr>
          <p:cNvPr id="10" name="TextBox 9"/>
          <p:cNvSpPr txBox="1"/>
          <p:nvPr/>
        </p:nvSpPr>
        <p:spPr>
          <a:xfrm>
            <a:off x="1639331" y="1548714"/>
            <a:ext cx="9325232" cy="1015663"/>
          </a:xfrm>
          <a:prstGeom prst="rect">
            <a:avLst/>
          </a:prstGeom>
          <a:noFill/>
        </p:spPr>
        <p:txBody>
          <a:bodyPr wrap="square" rtlCol="0">
            <a:spAutoFit/>
          </a:bodyPr>
          <a:lstStyle/>
          <a:p>
            <a:pPr algn="just"/>
            <a:r>
              <a:rPr lang="lt-LT" sz="2000" i="1" dirty="0" smtClean="0">
                <a:latin typeface="Times New Roman" pitchFamily="18" charset="0"/>
                <a:cs typeface="Times New Roman" pitchFamily="18" charset="0"/>
              </a:rPr>
              <a:t>Buvo paskaičiuota, kad 31 toną sveriančiam sunkvežimiui, nuvažiavus 120000 km ir neprižiūrėjus reguliariai tinkamai padangų slėgio, 1 litro dyzelio kaina išauga papildomai 0,89 EUR.</a:t>
            </a:r>
            <a:endParaRPr lang="en-US" sz="20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lt-LT" dirty="0"/>
          </a:p>
        </p:txBody>
      </p:sp>
      <p:sp>
        <p:nvSpPr>
          <p:cNvPr id="8" name="Text Placeholder 7"/>
          <p:cNvSpPr>
            <a:spLocks noGrp="1"/>
          </p:cNvSpPr>
          <p:nvPr>
            <p:ph type="body" idx="1"/>
          </p:nvPr>
        </p:nvSpPr>
        <p:spPr>
          <a:xfrm>
            <a:off x="1484312" y="3808657"/>
            <a:ext cx="10018713" cy="2770563"/>
          </a:xfrm>
        </p:spPr>
        <p:txBody>
          <a:bodyPr>
            <a:normAutofit fontScale="77500" lnSpcReduction="20000"/>
          </a:bodyPr>
          <a:lstStyle/>
          <a:p>
            <a:r>
              <a:rPr lang="lt-LT" i="1" dirty="0">
                <a:latin typeface="Times New Roman" pitchFamily="18" charset="0"/>
                <a:cs typeface="Times New Roman" pitchFamily="18" charset="0"/>
              </a:rPr>
              <a:t>Įkurta 1993 m.,</a:t>
            </a:r>
            <a:r>
              <a:rPr lang="en-US" i="1" dirty="0">
                <a:latin typeface="Times New Roman" pitchFamily="18" charset="0"/>
                <a:cs typeface="Times New Roman" pitchFamily="18" charset="0"/>
              </a:rPr>
              <a:t> Steelmate </a:t>
            </a:r>
            <a:r>
              <a:rPr lang="lt-LT" i="1" dirty="0">
                <a:latin typeface="Times New Roman" pitchFamily="18" charset="0"/>
                <a:cs typeface="Times New Roman" pitchFamily="18" charset="0"/>
              </a:rPr>
              <a:t> yra automobilių apsaugos sistemų, parkavimo sistemų</a:t>
            </a:r>
            <a:r>
              <a:rPr lang="en-US" i="1" dirty="0">
                <a:latin typeface="Times New Roman" pitchFamily="18" charset="0"/>
                <a:cs typeface="Times New Roman" pitchFamily="18" charset="0"/>
              </a:rPr>
              <a:t>, TPMS, GPS </a:t>
            </a:r>
            <a:r>
              <a:rPr lang="lt-LT" i="1" dirty="0">
                <a:latin typeface="Times New Roman" pitchFamily="18" charset="0"/>
                <a:cs typeface="Times New Roman" pitchFamily="18" charset="0"/>
              </a:rPr>
              <a:t>ir kitų elektronikos gaminių, skirtų transporto priemonėms, gamintoja, turinti jau </a:t>
            </a:r>
            <a:r>
              <a:rPr lang="lt-LT" i="1" dirty="0" smtClean="0">
                <a:latin typeface="Times New Roman" pitchFamily="18" charset="0"/>
                <a:cs typeface="Times New Roman" pitchFamily="18" charset="0"/>
              </a:rPr>
              <a:t>virš 20 </a:t>
            </a:r>
            <a:r>
              <a:rPr lang="lt-LT" i="1" dirty="0">
                <a:latin typeface="Times New Roman" pitchFamily="18" charset="0"/>
                <a:cs typeface="Times New Roman" pitchFamily="18" charset="0"/>
              </a:rPr>
              <a:t>metų patirtį.</a:t>
            </a:r>
            <a:r>
              <a:rPr lang="en-US" i="1" dirty="0">
                <a:latin typeface="Times New Roman" pitchFamily="18" charset="0"/>
                <a:cs typeface="Times New Roman" pitchFamily="18" charset="0"/>
              </a:rPr>
              <a:t/>
            </a:r>
            <a:br>
              <a:rPr lang="en-US" i="1" dirty="0">
                <a:latin typeface="Times New Roman" pitchFamily="18" charset="0"/>
                <a:cs typeface="Times New Roman" pitchFamily="18" charset="0"/>
              </a:rPr>
            </a:br>
            <a:r>
              <a:rPr lang="en-US" i="1" dirty="0">
                <a:latin typeface="Times New Roman" pitchFamily="18" charset="0"/>
                <a:cs typeface="Times New Roman" pitchFamily="18" charset="0"/>
              </a:rPr>
              <a:t/>
            </a:r>
            <a:br>
              <a:rPr lang="en-US" i="1" dirty="0">
                <a:latin typeface="Times New Roman" pitchFamily="18" charset="0"/>
                <a:cs typeface="Times New Roman" pitchFamily="18" charset="0"/>
              </a:rPr>
            </a:br>
            <a:r>
              <a:rPr lang="lt-LT" b="1" i="1" dirty="0">
                <a:latin typeface="Times New Roman" pitchFamily="18" charset="0"/>
                <a:cs typeface="Times New Roman" pitchFamily="18" charset="0"/>
              </a:rPr>
              <a:t>Sąžiningumas, </a:t>
            </a:r>
            <a:r>
              <a:rPr lang="lt-LT" b="1" i="1" dirty="0" err="1">
                <a:latin typeface="Times New Roman" pitchFamily="18" charset="0"/>
                <a:cs typeface="Times New Roman" pitchFamily="18" charset="0"/>
              </a:rPr>
              <a:t>inovatyvumas</a:t>
            </a:r>
            <a:r>
              <a:rPr lang="lt-LT" b="1" i="1" dirty="0">
                <a:latin typeface="Times New Roman" pitchFamily="18" charset="0"/>
                <a:cs typeface="Times New Roman" pitchFamily="18" charset="0"/>
              </a:rPr>
              <a:t>, aistra</a:t>
            </a:r>
            <a:r>
              <a:rPr lang="en-US" i="1" dirty="0">
                <a:latin typeface="Times New Roman" pitchFamily="18" charset="0"/>
                <a:cs typeface="Times New Roman" pitchFamily="18" charset="0"/>
              </a:rPr>
              <a:t/>
            </a:r>
            <a:br>
              <a:rPr lang="en-US" i="1" dirty="0">
                <a:latin typeface="Times New Roman" pitchFamily="18" charset="0"/>
                <a:cs typeface="Times New Roman" pitchFamily="18" charset="0"/>
              </a:rPr>
            </a:br>
            <a:r>
              <a:rPr lang="lt-LT" i="1" dirty="0">
                <a:latin typeface="Times New Roman" pitchFamily="18" charset="0"/>
                <a:cs typeface="Times New Roman" pitchFamily="18" charset="0"/>
              </a:rPr>
              <a:t>Inovacijos produktų kūrime per praėjusius </a:t>
            </a:r>
            <a:r>
              <a:rPr lang="lt-LT" i="1" dirty="0" smtClean="0">
                <a:latin typeface="Times New Roman" pitchFamily="18" charset="0"/>
                <a:cs typeface="Times New Roman" pitchFamily="18" charset="0"/>
              </a:rPr>
              <a:t>metus </a:t>
            </a:r>
            <a:r>
              <a:rPr lang="lt-LT" i="1" dirty="0">
                <a:latin typeface="Times New Roman" pitchFamily="18" charset="0"/>
                <a:cs typeface="Times New Roman" pitchFamily="18" charset="0"/>
              </a:rPr>
              <a:t>tapo kompanijos Steelmate atpažinimo ženklu - </a:t>
            </a:r>
            <a:r>
              <a:rPr lang="en-US" i="1" dirty="0">
                <a:latin typeface="Times New Roman" pitchFamily="18" charset="0"/>
                <a:cs typeface="Times New Roman" pitchFamily="18" charset="0"/>
              </a:rPr>
              <a:t> </a:t>
            </a:r>
            <a:r>
              <a:rPr lang="lt-LT" i="1" dirty="0">
                <a:latin typeface="Times New Roman" pitchFamily="18" charset="0"/>
                <a:cs typeface="Times New Roman" pitchFamily="18" charset="0"/>
              </a:rPr>
              <a:t>pradedant nuo pirmųjų motociklų apsaugos sistemų ir baigiant naujausiomis GPS sistemomis. Steelmate </a:t>
            </a:r>
            <a:r>
              <a:rPr lang="lt-LT" i="1" dirty="0" err="1">
                <a:latin typeface="Times New Roman" pitchFamily="18" charset="0"/>
                <a:cs typeface="Times New Roman" pitchFamily="18" charset="0"/>
              </a:rPr>
              <a:t>inovatyvumas</a:t>
            </a:r>
            <a:r>
              <a:rPr lang="lt-LT" i="1" dirty="0">
                <a:latin typeface="Times New Roman" pitchFamily="18" charset="0"/>
                <a:cs typeface="Times New Roman" pitchFamily="18" charset="0"/>
              </a:rPr>
              <a:t> įtakoja visą rinką.</a:t>
            </a:r>
            <a:r>
              <a:rPr lang="en-US" i="1" dirty="0">
                <a:latin typeface="Times New Roman" pitchFamily="18" charset="0"/>
                <a:cs typeface="Times New Roman" pitchFamily="18" charset="0"/>
              </a:rPr>
              <a:t/>
            </a:r>
            <a:br>
              <a:rPr lang="en-US" i="1" dirty="0">
                <a:latin typeface="Times New Roman" pitchFamily="18" charset="0"/>
                <a:cs typeface="Times New Roman" pitchFamily="18" charset="0"/>
              </a:rPr>
            </a:br>
            <a:r>
              <a:rPr lang="en-US" i="1" dirty="0">
                <a:latin typeface="Times New Roman" pitchFamily="18" charset="0"/>
                <a:cs typeface="Times New Roman" pitchFamily="18" charset="0"/>
              </a:rPr>
              <a:t/>
            </a:r>
            <a:br>
              <a:rPr lang="en-US" i="1" dirty="0">
                <a:latin typeface="Times New Roman" pitchFamily="18" charset="0"/>
                <a:cs typeface="Times New Roman" pitchFamily="18" charset="0"/>
              </a:rPr>
            </a:br>
            <a:r>
              <a:rPr lang="lt-LT" i="1" dirty="0">
                <a:latin typeface="Times New Roman" pitchFamily="18" charset="0"/>
                <a:cs typeface="Times New Roman" pitchFamily="18" charset="0"/>
              </a:rPr>
              <a:t>Steelmate nėra tik prekinis ženklas</a:t>
            </a:r>
            <a:r>
              <a:rPr lang="en-US" i="1" dirty="0">
                <a:latin typeface="Times New Roman" pitchFamily="18" charset="0"/>
                <a:cs typeface="Times New Roman" pitchFamily="18" charset="0"/>
              </a:rPr>
              <a:t>; </a:t>
            </a:r>
            <a:r>
              <a:rPr lang="lt-LT" i="1" dirty="0">
                <a:latin typeface="Times New Roman" pitchFamily="18" charset="0"/>
                <a:cs typeface="Times New Roman" pitchFamily="18" charset="0"/>
              </a:rPr>
              <a:t>tai kultūra, siekianti sukurti kokybiškiausius produktus ir pristatyti juos klientams. Su minėtu kompanijos požiūriu į klientą ir į produktų gamybą</a:t>
            </a:r>
            <a:r>
              <a:rPr lang="en-US" i="1" dirty="0">
                <a:latin typeface="Times New Roman" pitchFamily="18" charset="0"/>
                <a:cs typeface="Times New Roman" pitchFamily="18" charset="0"/>
              </a:rPr>
              <a:t>, Steelmate</a:t>
            </a:r>
            <a:r>
              <a:rPr lang="lt-LT" i="1" dirty="0">
                <a:latin typeface="Times New Roman" pitchFamily="18" charset="0"/>
                <a:cs typeface="Times New Roman" pitchFamily="18" charset="0"/>
              </a:rPr>
              <a:t> siekia tapti geriausia transporto priemonėms skirtų elektronikos gaminių gamintoja tarptautinėje rinkoje.</a:t>
            </a:r>
          </a:p>
          <a:p>
            <a:pPr algn="just"/>
            <a:r>
              <a:rPr lang="lt-LT" i="1" dirty="0">
                <a:latin typeface="Times New Roman" pitchFamily="18" charset="0"/>
                <a:cs typeface="Times New Roman" pitchFamily="18" charset="0"/>
              </a:rPr>
              <a:t> </a:t>
            </a:r>
            <a:endParaRPr lang="en-US" i="1" dirty="0">
              <a:latin typeface="Times New Roman" pitchFamily="18" charset="0"/>
              <a:cs typeface="Times New Roman" pitchFamily="18" charset="0"/>
            </a:endParaRPr>
          </a:p>
          <a:p>
            <a:endParaRPr lang="lt-LT" dirty="0"/>
          </a:p>
        </p:txBody>
      </p:sp>
      <p:pic>
        <p:nvPicPr>
          <p:cNvPr id="9" name="Picture 8" descr="gamykla.png"/>
          <p:cNvPicPr>
            <a:picLocks noChangeAspect="1"/>
          </p:cNvPicPr>
          <p:nvPr/>
        </p:nvPicPr>
        <p:blipFill>
          <a:blip r:embed="rId2" cstate="print"/>
          <a:stretch>
            <a:fillRect/>
          </a:stretch>
        </p:blipFill>
        <p:spPr>
          <a:xfrm>
            <a:off x="4137086" y="760657"/>
            <a:ext cx="4214810" cy="2898285"/>
          </a:xfrm>
          <a:prstGeom prst="rect">
            <a:avLst/>
          </a:prstGeom>
        </p:spPr>
      </p:pic>
      <p:pic>
        <p:nvPicPr>
          <p:cNvPr id="10" name="Picture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249860" y="199354"/>
            <a:ext cx="2095500" cy="609600"/>
          </a:xfrm>
          <a:prstGeom prst="rect">
            <a:avLst/>
          </a:prstGeom>
        </p:spPr>
      </p:pic>
      <p:pic>
        <p:nvPicPr>
          <p:cNvPr id="11" name="Picture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970683" y="199354"/>
            <a:ext cx="2105025" cy="438150"/>
          </a:xfrm>
          <a:prstGeom prst="rect">
            <a:avLst/>
          </a:prstGeom>
        </p:spPr>
      </p:pic>
    </p:spTree>
    <p:extLst>
      <p:ext uri="{BB962C8B-B14F-4D97-AF65-F5344CB8AC3E}">
        <p14:creationId xmlns="" xmlns:p14="http://schemas.microsoft.com/office/powerpoint/2010/main" val="4089886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249860" y="403434"/>
            <a:ext cx="2095500" cy="609600"/>
          </a:xfrm>
          <a:prstGeom prst="rect">
            <a:avLst/>
          </a:prstGeom>
        </p:spPr>
      </p:pic>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970683" y="403434"/>
            <a:ext cx="2105025" cy="438150"/>
          </a:xfrm>
          <a:prstGeom prst="rect">
            <a:avLst/>
          </a:prstGeom>
        </p:spPr>
      </p:pic>
      <p:sp>
        <p:nvSpPr>
          <p:cNvPr id="4" name="Title 3"/>
          <p:cNvSpPr>
            <a:spLocks noGrp="1"/>
          </p:cNvSpPr>
          <p:nvPr>
            <p:ph type="title"/>
          </p:nvPr>
        </p:nvSpPr>
        <p:spPr>
          <a:xfrm>
            <a:off x="1018351" y="690581"/>
            <a:ext cx="10018713" cy="1752599"/>
          </a:xfrm>
        </p:spPr>
        <p:txBody>
          <a:bodyPr>
            <a:normAutofit/>
          </a:bodyPr>
          <a:lstStyle/>
          <a:p>
            <a:r>
              <a:rPr lang="lt-LT" sz="3600" dirty="0" smtClean="0">
                <a:latin typeface="Times New Roman" pitchFamily="18" charset="0"/>
                <a:cs typeface="Times New Roman" pitchFamily="18" charset="0"/>
              </a:rPr>
              <a:t>Kas yra TPMS ir kodėl tai svarbu?</a:t>
            </a:r>
            <a:endParaRPr lang="lt-LT" sz="3600" dirty="0">
              <a:latin typeface="Times New Roman" pitchFamily="18" charset="0"/>
              <a:cs typeface="Times New Roman" pitchFamily="18" charset="0"/>
            </a:endParaRPr>
          </a:p>
        </p:txBody>
      </p:sp>
      <p:sp>
        <p:nvSpPr>
          <p:cNvPr id="6" name="Content Placeholder 5"/>
          <p:cNvSpPr>
            <a:spLocks noGrp="1"/>
          </p:cNvSpPr>
          <p:nvPr>
            <p:ph idx="1"/>
          </p:nvPr>
        </p:nvSpPr>
        <p:spPr>
          <a:xfrm>
            <a:off x="2108029" y="2321752"/>
            <a:ext cx="9956800" cy="1104918"/>
          </a:xfrm>
          <a:prstGeom prst="rect">
            <a:avLst/>
          </a:prstGeom>
        </p:spPr>
        <p:txBody>
          <a:bodyPr wrap="square">
            <a:spAutoFit/>
          </a:bodyPr>
          <a:lstStyle/>
          <a:p>
            <a:pPr marL="342900" indent="-342900">
              <a:lnSpc>
                <a:spcPct val="90000"/>
              </a:lnSpc>
              <a:buSzPct val="75000"/>
              <a:buFont typeface="Arial" pitchFamily="34" charset="0"/>
              <a:buChar char="•"/>
            </a:pPr>
            <a:r>
              <a:rPr lang="en-US" altLang="zh-CN" sz="1600" i="1" dirty="0">
                <a:latin typeface="Calibri" pitchFamily="34" charset="0"/>
                <a:cs typeface="Calibri" pitchFamily="34" charset="0"/>
              </a:rPr>
              <a:t> </a:t>
            </a:r>
            <a:r>
              <a:rPr lang="en-US" altLang="en-US" sz="1600" i="1" dirty="0">
                <a:latin typeface="Times New Roman" pitchFamily="18" charset="0"/>
                <a:cs typeface="Times New Roman" pitchFamily="18" charset="0"/>
              </a:rPr>
              <a:t>TPMS</a:t>
            </a:r>
            <a:r>
              <a:rPr lang="lt-LT" altLang="en-US" sz="1600" i="1" dirty="0">
                <a:latin typeface="Times New Roman" pitchFamily="18" charset="0"/>
                <a:cs typeface="Times New Roman" pitchFamily="18" charset="0"/>
              </a:rPr>
              <a:t> – padangų slėgio matavimo sistema.</a:t>
            </a:r>
            <a:r>
              <a:rPr lang="en-US" altLang="en-US" sz="1600" i="1" dirty="0">
                <a:latin typeface="Times New Roman" pitchFamily="18" charset="0"/>
                <a:cs typeface="Times New Roman" pitchFamily="18" charset="0"/>
              </a:rPr>
              <a:t> (</a:t>
            </a:r>
            <a:r>
              <a:rPr lang="lt-LT" altLang="en-US" sz="1600" i="1" dirty="0">
                <a:latin typeface="Times New Roman" pitchFamily="18" charset="0"/>
                <a:cs typeface="Times New Roman" pitchFamily="18" charset="0"/>
              </a:rPr>
              <a:t>angl. </a:t>
            </a:r>
            <a:r>
              <a:rPr lang="en-US" altLang="en-US" sz="1600" i="1" dirty="0" err="1">
                <a:latin typeface="Times New Roman" pitchFamily="18" charset="0"/>
                <a:cs typeface="Times New Roman" pitchFamily="18" charset="0"/>
              </a:rPr>
              <a:t>Tyre</a:t>
            </a:r>
            <a:r>
              <a:rPr lang="en-US" altLang="en-US" sz="1600" i="1" dirty="0">
                <a:latin typeface="Times New Roman" pitchFamily="18" charset="0"/>
                <a:cs typeface="Times New Roman" pitchFamily="18" charset="0"/>
              </a:rPr>
              <a:t> Pressure Monitoring System) </a:t>
            </a:r>
            <a:r>
              <a:rPr lang="lt-LT" altLang="en-US" sz="1600" i="1" dirty="0">
                <a:latin typeface="Times New Roman" pitchFamily="18" charset="0"/>
                <a:cs typeface="Times New Roman" pitchFamily="18" charset="0"/>
              </a:rPr>
              <a:t>Tai</a:t>
            </a:r>
            <a:r>
              <a:rPr lang="en-US" altLang="en-US" sz="1600" i="1" dirty="0">
                <a:latin typeface="Times New Roman" pitchFamily="18" charset="0"/>
                <a:cs typeface="Times New Roman" pitchFamily="18" charset="0"/>
              </a:rPr>
              <a:t> </a:t>
            </a:r>
            <a:r>
              <a:rPr lang="lt-LT" altLang="en-US" sz="1600" i="1" dirty="0">
                <a:latin typeface="Times New Roman" pitchFamily="18" charset="0"/>
                <a:cs typeface="Times New Roman" pitchFamily="18" charset="0"/>
              </a:rPr>
              <a:t> bevieliu ryšiu veikiantis prietaisas, skirtas matuoti ir pateikti informaciją apie transporto priemonės padangų būklę</a:t>
            </a:r>
            <a:r>
              <a:rPr lang="lt-LT" altLang="en-US" sz="1600" i="1" dirty="0" smtClean="0">
                <a:latin typeface="Times New Roman" pitchFamily="18" charset="0"/>
                <a:cs typeface="Times New Roman" pitchFamily="18" charset="0"/>
              </a:rPr>
              <a:t>.</a:t>
            </a:r>
            <a:endParaRPr lang="en-US" altLang="zh-CN" sz="1600" i="1" dirty="0">
              <a:latin typeface="Times New Roman" pitchFamily="18" charset="0"/>
              <a:cs typeface="Times New Roman" pitchFamily="18" charset="0"/>
            </a:endParaRPr>
          </a:p>
          <a:p>
            <a:pPr marL="342900" indent="-342900">
              <a:lnSpc>
                <a:spcPct val="90000"/>
              </a:lnSpc>
              <a:buSzPct val="75000"/>
              <a:buFont typeface="Arial" pitchFamily="34" charset="0"/>
              <a:buChar char="•"/>
            </a:pPr>
            <a:r>
              <a:rPr lang="en-US" altLang="zh-CN" sz="1600" i="1" dirty="0">
                <a:latin typeface="Times New Roman" pitchFamily="18" charset="0"/>
                <a:cs typeface="Times New Roman" pitchFamily="18" charset="0"/>
              </a:rPr>
              <a:t>Sistema </a:t>
            </a:r>
            <a:r>
              <a:rPr lang="en-US" altLang="zh-CN" sz="1600" i="1" dirty="0" err="1">
                <a:latin typeface="Times New Roman" pitchFamily="18" charset="0"/>
                <a:cs typeface="Times New Roman" pitchFamily="18" charset="0"/>
              </a:rPr>
              <a:t>automati</a:t>
            </a:r>
            <a:r>
              <a:rPr lang="lt-LT" altLang="zh-CN" sz="1600" i="1" dirty="0" err="1">
                <a:latin typeface="Times New Roman" pitchFamily="18" charset="0"/>
                <a:cs typeface="Times New Roman" pitchFamily="18" charset="0"/>
              </a:rPr>
              <a:t>škai</a:t>
            </a:r>
            <a:r>
              <a:rPr lang="lt-LT" altLang="zh-CN" sz="1600" i="1" dirty="0">
                <a:latin typeface="Times New Roman" pitchFamily="18" charset="0"/>
                <a:cs typeface="Times New Roman" pitchFamily="18" charset="0"/>
              </a:rPr>
              <a:t> stebi padangų slėgį, temperatūrą. Tai padeda vairuotojui išvengti pavojingų padangoms situacijų.</a:t>
            </a:r>
            <a:endParaRPr lang="en-US" altLang="en-US" sz="1600" i="1" dirty="0">
              <a:latin typeface="Times New Roman" pitchFamily="18" charset="0"/>
              <a:cs typeface="Times New Roman" pitchFamily="18" charset="0"/>
            </a:endParaRPr>
          </a:p>
        </p:txBody>
      </p:sp>
      <p:sp>
        <p:nvSpPr>
          <p:cNvPr id="7" name="Rectangle 6"/>
          <p:cNvSpPr/>
          <p:nvPr/>
        </p:nvSpPr>
        <p:spPr>
          <a:xfrm>
            <a:off x="2586168" y="3676909"/>
            <a:ext cx="1957428" cy="369332"/>
          </a:xfrm>
          <a:prstGeom prst="rect">
            <a:avLst/>
          </a:prstGeom>
        </p:spPr>
        <p:txBody>
          <a:bodyPr wrap="square">
            <a:spAutoFit/>
          </a:bodyPr>
          <a:lstStyle/>
          <a:p>
            <a:r>
              <a:rPr lang="en-US" b="1" i="1" dirty="0">
                <a:latin typeface="Times New Roman" pitchFamily="18" charset="0"/>
                <a:cs typeface="Times New Roman" pitchFamily="18" charset="0"/>
              </a:rPr>
              <a:t>TPMS </a:t>
            </a:r>
            <a:r>
              <a:rPr lang="en-US" b="1" i="1" dirty="0" err="1">
                <a:latin typeface="Times New Roman" pitchFamily="18" charset="0"/>
                <a:cs typeface="Times New Roman" pitchFamily="18" charset="0"/>
              </a:rPr>
              <a:t>nauda</a:t>
            </a:r>
            <a:endParaRPr lang="en-US" b="1" i="1" dirty="0">
              <a:latin typeface="Times New Roman" pitchFamily="18" charset="0"/>
              <a:cs typeface="Times New Roman" pitchFamily="18" charset="0"/>
            </a:endParaRPr>
          </a:p>
        </p:txBody>
      </p:sp>
      <p:sp>
        <p:nvSpPr>
          <p:cNvPr id="8" name="Rectangle 7"/>
          <p:cNvSpPr/>
          <p:nvPr/>
        </p:nvSpPr>
        <p:spPr>
          <a:xfrm>
            <a:off x="2586167" y="4224792"/>
            <a:ext cx="7571087" cy="2031325"/>
          </a:xfrm>
          <a:prstGeom prst="rect">
            <a:avLst/>
          </a:prstGeom>
        </p:spPr>
        <p:txBody>
          <a:bodyPr wrap="square">
            <a:spAutoFit/>
          </a:bodyPr>
          <a:lstStyle/>
          <a:p>
            <a:pPr marL="342900" indent="-342900">
              <a:buFont typeface="+mj-lt"/>
              <a:buAutoNum type="arabicPeriod"/>
            </a:pPr>
            <a:r>
              <a:rPr lang="en-US" i="1" dirty="0" err="1" smtClean="0">
                <a:latin typeface="Times New Roman" pitchFamily="18" charset="0"/>
                <a:cs typeface="Times New Roman" pitchFamily="18" charset="0"/>
              </a:rPr>
              <a:t>Padeda</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i</a:t>
            </a:r>
            <a:r>
              <a:rPr lang="lt-LT" i="1" dirty="0" smtClean="0">
                <a:latin typeface="Times New Roman" pitchFamily="18" charset="0"/>
                <a:cs typeface="Times New Roman" pitchFamily="18" charset="0"/>
              </a:rPr>
              <a:t>švengti nuostolių susprogus padangai</a:t>
            </a:r>
            <a:r>
              <a:rPr lang="en-US" i="1" dirty="0" smtClean="0">
                <a:latin typeface="Times New Roman" pitchFamily="18" charset="0"/>
                <a:cs typeface="Times New Roman" pitchFamily="18" charset="0"/>
              </a:rPr>
              <a:t> !!!</a:t>
            </a:r>
          </a:p>
          <a:p>
            <a:pPr marL="342900" indent="-342900">
              <a:buFont typeface="+mj-lt"/>
              <a:buAutoNum type="arabicPeriod"/>
            </a:pPr>
            <a:r>
              <a:rPr lang="lt-LT" i="1" dirty="0" smtClean="0">
                <a:latin typeface="Times New Roman" pitchFamily="18" charset="0"/>
                <a:cs typeface="Times New Roman" pitchFamily="18" charset="0"/>
              </a:rPr>
              <a:t>Visada </a:t>
            </a:r>
            <a:r>
              <a:rPr lang="lt-LT" i="1" dirty="0">
                <a:latin typeface="Times New Roman" pitchFamily="18" charset="0"/>
                <a:cs typeface="Times New Roman" pitchFamily="18" charset="0"/>
              </a:rPr>
              <a:t>tiksli informacija apie padangų būklę – oro slėgį ir </a:t>
            </a:r>
            <a:r>
              <a:rPr lang="lt-LT" i="1" dirty="0" smtClean="0">
                <a:latin typeface="Times New Roman" pitchFamily="18" charset="0"/>
                <a:cs typeface="Times New Roman" pitchFamily="18" charset="0"/>
              </a:rPr>
              <a:t>temperatūrą</a:t>
            </a:r>
            <a:r>
              <a:rPr lang="en-US" i="1" dirty="0" smtClean="0">
                <a:latin typeface="Times New Roman" pitchFamily="18" charset="0"/>
                <a:cs typeface="Times New Roman" pitchFamily="18" charset="0"/>
              </a:rPr>
              <a:t>.</a:t>
            </a:r>
            <a:endParaRPr lang="lt-LT" i="1" dirty="0">
              <a:latin typeface="Times New Roman" pitchFamily="18" charset="0"/>
              <a:cs typeface="Times New Roman" pitchFamily="18" charset="0"/>
            </a:endParaRPr>
          </a:p>
          <a:p>
            <a:pPr marL="342900" indent="-342900">
              <a:buFont typeface="+mj-lt"/>
              <a:buAutoNum type="arabicPeriod"/>
            </a:pPr>
            <a:r>
              <a:rPr lang="lt-LT" i="1" dirty="0">
                <a:latin typeface="Times New Roman" pitchFamily="18" charset="0"/>
                <a:cs typeface="Times New Roman" pitchFamily="18" charset="0"/>
              </a:rPr>
              <a:t>Mažesnės kuro </a:t>
            </a:r>
            <a:r>
              <a:rPr lang="lt-LT" i="1" dirty="0" smtClean="0">
                <a:latin typeface="Times New Roman" pitchFamily="18" charset="0"/>
                <a:cs typeface="Times New Roman" pitchFamily="18" charset="0"/>
              </a:rPr>
              <a:t>sąnaudos</a:t>
            </a:r>
            <a:r>
              <a:rPr lang="en-US" i="1" dirty="0" smtClean="0">
                <a:latin typeface="Times New Roman" pitchFamily="18" charset="0"/>
                <a:cs typeface="Times New Roman" pitchFamily="18" charset="0"/>
              </a:rPr>
              <a:t>.</a:t>
            </a:r>
            <a:endParaRPr lang="lt-LT" i="1" dirty="0">
              <a:latin typeface="Times New Roman" pitchFamily="18" charset="0"/>
              <a:cs typeface="Times New Roman" pitchFamily="18" charset="0"/>
            </a:endParaRPr>
          </a:p>
          <a:p>
            <a:pPr marL="342900" indent="-342900">
              <a:buFont typeface="+mj-lt"/>
              <a:buAutoNum type="arabicPeriod"/>
            </a:pPr>
            <a:r>
              <a:rPr lang="lt-LT" i="1" dirty="0">
                <a:latin typeface="Times New Roman" pitchFamily="18" charset="0"/>
                <a:cs typeface="Times New Roman" pitchFamily="18" charset="0"/>
              </a:rPr>
              <a:t>Sumažėjęs padangų </a:t>
            </a:r>
            <a:r>
              <a:rPr lang="lt-LT" i="1" dirty="0" smtClean="0">
                <a:latin typeface="Times New Roman" pitchFamily="18" charset="0"/>
                <a:cs typeface="Times New Roman" pitchFamily="18" charset="0"/>
              </a:rPr>
              <a:t>nusidėvėjimas</a:t>
            </a:r>
            <a:r>
              <a:rPr lang="en-US" i="1" dirty="0" smtClean="0">
                <a:latin typeface="Times New Roman" pitchFamily="18" charset="0"/>
                <a:cs typeface="Times New Roman" pitchFamily="18" charset="0"/>
              </a:rPr>
              <a:t>.</a:t>
            </a:r>
            <a:endParaRPr lang="lt-LT" i="1" dirty="0">
              <a:latin typeface="Times New Roman" pitchFamily="18" charset="0"/>
              <a:cs typeface="Times New Roman" pitchFamily="18" charset="0"/>
            </a:endParaRPr>
          </a:p>
          <a:p>
            <a:pPr marL="342900" indent="-342900">
              <a:buFont typeface="+mj-lt"/>
              <a:buAutoNum type="arabicPeriod"/>
            </a:pPr>
            <a:r>
              <a:rPr lang="en-US" i="1" dirty="0" err="1">
                <a:latin typeface="Times New Roman" pitchFamily="18" charset="0"/>
                <a:cs typeface="Times New Roman" pitchFamily="18" charset="0"/>
              </a:rPr>
              <a:t>Pag</a:t>
            </a:r>
            <a:r>
              <a:rPr lang="lt-LT" i="1" dirty="0" err="1">
                <a:latin typeface="Times New Roman" pitchFamily="18" charset="0"/>
                <a:cs typeface="Times New Roman" pitchFamily="18" charset="0"/>
              </a:rPr>
              <a:t>erėjęs</a:t>
            </a:r>
            <a:r>
              <a:rPr lang="lt-LT" i="1" dirty="0">
                <a:latin typeface="Times New Roman" pitchFamily="18" charset="0"/>
                <a:cs typeface="Times New Roman" pitchFamily="18" charset="0"/>
              </a:rPr>
              <a:t> transporto priemonės </a:t>
            </a:r>
            <a:r>
              <a:rPr lang="lt-LT" i="1" dirty="0" err="1" smtClean="0">
                <a:latin typeface="Times New Roman" pitchFamily="18" charset="0"/>
                <a:cs typeface="Times New Roman" pitchFamily="18" charset="0"/>
              </a:rPr>
              <a:t>valdomumas</a:t>
            </a:r>
            <a:r>
              <a:rPr lang="en-US" i="1" dirty="0" smtClean="0">
                <a:latin typeface="Times New Roman" pitchFamily="18" charset="0"/>
                <a:cs typeface="Times New Roman" pitchFamily="18" charset="0"/>
              </a:rPr>
              <a:t>.</a:t>
            </a:r>
            <a:endParaRPr lang="lt-LT" i="1" dirty="0">
              <a:latin typeface="Times New Roman" pitchFamily="18" charset="0"/>
              <a:cs typeface="Times New Roman" pitchFamily="18" charset="0"/>
            </a:endParaRPr>
          </a:p>
          <a:p>
            <a:pPr marL="342900" indent="-342900">
              <a:buFont typeface="+mj-lt"/>
              <a:buAutoNum type="arabicPeriod"/>
            </a:pPr>
            <a:r>
              <a:rPr lang="lt-LT" i="1" dirty="0">
                <a:latin typeface="Times New Roman" pitchFamily="18" charset="0"/>
                <a:cs typeface="Times New Roman" pitchFamily="18" charset="0"/>
              </a:rPr>
              <a:t>Sumažėjęs stabdymo </a:t>
            </a:r>
            <a:r>
              <a:rPr lang="lt-LT" i="1" dirty="0" smtClean="0">
                <a:latin typeface="Times New Roman" pitchFamily="18" charset="0"/>
                <a:cs typeface="Times New Roman" pitchFamily="18" charset="0"/>
              </a:rPr>
              <a:t>kelias</a:t>
            </a:r>
            <a:r>
              <a:rPr lang="en-US" i="1" dirty="0" smtClean="0">
                <a:latin typeface="Times New Roman" pitchFamily="18" charset="0"/>
                <a:cs typeface="Times New Roman" pitchFamily="18" charset="0"/>
              </a:rPr>
              <a:t>.</a:t>
            </a:r>
            <a:endParaRPr lang="lt-LT" i="1" dirty="0">
              <a:latin typeface="Times New Roman" pitchFamily="18" charset="0"/>
              <a:cs typeface="Times New Roman" pitchFamily="18" charset="0"/>
            </a:endParaRPr>
          </a:p>
          <a:p>
            <a:pPr marL="342900" indent="-342900">
              <a:buFont typeface="+mj-lt"/>
              <a:buAutoNum type="arabicPeriod"/>
            </a:pPr>
            <a:r>
              <a:rPr lang="lt-LT" i="1" dirty="0">
                <a:latin typeface="Times New Roman" pitchFamily="18" charset="0"/>
                <a:cs typeface="Times New Roman" pitchFamily="18" charset="0"/>
              </a:rPr>
              <a:t>Sumažėjusi slydimo </a:t>
            </a:r>
            <a:r>
              <a:rPr lang="lt-LT" i="1" dirty="0" smtClean="0">
                <a:latin typeface="Times New Roman" pitchFamily="18" charset="0"/>
                <a:cs typeface="Times New Roman" pitchFamily="18" charset="0"/>
              </a:rPr>
              <a:t>rizika</a:t>
            </a:r>
            <a:r>
              <a:rPr lang="en-US" i="1" dirty="0" smtClean="0">
                <a:latin typeface="Times New Roman" pitchFamily="18" charset="0"/>
                <a:cs typeface="Times New Roman" pitchFamily="18" charset="0"/>
              </a:rPr>
              <a:t>.</a:t>
            </a:r>
            <a:endParaRPr lang="en-US" i="1" dirty="0">
              <a:latin typeface="Times New Roman" pitchFamily="18" charset="0"/>
              <a:cs typeface="Times New Roman" pitchFamily="18" charset="0"/>
            </a:endParaRPr>
          </a:p>
        </p:txBody>
      </p:sp>
    </p:spTree>
    <p:extLst>
      <p:ext uri="{BB962C8B-B14F-4D97-AF65-F5344CB8AC3E}">
        <p14:creationId xmlns="" xmlns:p14="http://schemas.microsoft.com/office/powerpoint/2010/main" val="1794534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052383"/>
          </a:xfrm>
        </p:spPr>
        <p:txBody>
          <a:bodyPr>
            <a:normAutofit/>
          </a:bodyPr>
          <a:lstStyle/>
          <a:p>
            <a:r>
              <a:rPr lang="lt-LT" sz="3600" dirty="0" smtClean="0">
                <a:latin typeface="Times New Roman" pitchFamily="18" charset="0"/>
                <a:cs typeface="Times New Roman" pitchFamily="18" charset="0"/>
              </a:rPr>
              <a:t>Kodėl verta turėti</a:t>
            </a:r>
            <a:r>
              <a:rPr lang="en-US" sz="3600" dirty="0" smtClean="0">
                <a:latin typeface="Times New Roman" pitchFamily="18" charset="0"/>
                <a:cs typeface="Times New Roman" pitchFamily="18" charset="0"/>
              </a:rPr>
              <a:t> Steel Mate TP-83E</a:t>
            </a:r>
            <a:r>
              <a:rPr lang="lt-LT" sz="3600" dirty="0" smtClean="0">
                <a:latin typeface="Times New Roman" pitchFamily="18" charset="0"/>
                <a:cs typeface="Times New Roman" pitchFamily="18" charset="0"/>
              </a:rPr>
              <a:t> įrangą</a:t>
            </a:r>
            <a:endParaRPr lang="lt-LT" sz="3600" dirty="0">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970683" y="403434"/>
            <a:ext cx="2105025" cy="438150"/>
          </a:xfrm>
          <a:prstGeom prst="rect">
            <a:avLst/>
          </a:prstGeom>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249860" y="403434"/>
            <a:ext cx="2095500" cy="609600"/>
          </a:xfrm>
          <a:prstGeom prst="rect">
            <a:avLst/>
          </a:prstGeom>
        </p:spPr>
      </p:pic>
      <p:pic>
        <p:nvPicPr>
          <p:cNvPr id="7" name="Picture 6" descr="kodel_verta_isidiegyi_sistema.png"/>
          <p:cNvPicPr>
            <a:picLocks noChangeAspect="1"/>
          </p:cNvPicPr>
          <p:nvPr/>
        </p:nvPicPr>
        <p:blipFill>
          <a:blip r:embed="rId4" cstate="print"/>
          <a:stretch>
            <a:fillRect/>
          </a:stretch>
        </p:blipFill>
        <p:spPr>
          <a:xfrm>
            <a:off x="1329451" y="1866348"/>
            <a:ext cx="9897613" cy="34635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681616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284" y="755249"/>
            <a:ext cx="10018713" cy="1460730"/>
          </a:xfrm>
        </p:spPr>
        <p:txBody>
          <a:bodyPr>
            <a:normAutofit/>
          </a:bodyPr>
          <a:lstStyle/>
          <a:p>
            <a:r>
              <a:rPr lang="en-US" sz="3600" b="1" i="1" dirty="0" smtClean="0">
                <a:latin typeface="Times New Roman" pitchFamily="18" charset="0"/>
                <a:cs typeface="Times New Roman" pitchFamily="18" charset="0"/>
              </a:rPr>
              <a:t>Kam </a:t>
            </a:r>
            <a:r>
              <a:rPr lang="en-US" sz="3600" b="1" i="1" dirty="0" err="1" smtClean="0">
                <a:latin typeface="Times New Roman" pitchFamily="18" charset="0"/>
                <a:cs typeface="Times New Roman" pitchFamily="18" charset="0"/>
              </a:rPr>
              <a:t>skirta</a:t>
            </a:r>
            <a:r>
              <a:rPr lang="en-US" sz="3600" b="1" i="1" dirty="0" smtClean="0">
                <a:latin typeface="Times New Roman" pitchFamily="18" charset="0"/>
                <a:cs typeface="Times New Roman" pitchFamily="18" charset="0"/>
              </a:rPr>
              <a:t> Steel Mate TP-83E </a:t>
            </a:r>
            <a:r>
              <a:rPr lang="lt-LT" sz="3600" b="1" i="1" dirty="0" smtClean="0">
                <a:latin typeface="Times New Roman" pitchFamily="18" charset="0"/>
                <a:cs typeface="Times New Roman" pitchFamily="18" charset="0"/>
              </a:rPr>
              <a:t> įranga?</a:t>
            </a:r>
            <a:endParaRPr lang="lt-LT" sz="3600" b="1" i="1" dirty="0">
              <a:latin typeface="Times New Roman" pitchFamily="18" charset="0"/>
              <a:cs typeface="Times New Roman" pitchFamily="18" charset="0"/>
            </a:endParaRPr>
          </a:p>
        </p:txBody>
      </p:sp>
      <p:sp>
        <p:nvSpPr>
          <p:cNvPr id="3" name="Content Placeholder 2"/>
          <p:cNvSpPr>
            <a:spLocks noGrp="1"/>
          </p:cNvSpPr>
          <p:nvPr>
            <p:ph sz="half" idx="1"/>
          </p:nvPr>
        </p:nvSpPr>
        <p:spPr>
          <a:xfrm>
            <a:off x="1607370" y="3591697"/>
            <a:ext cx="4932532" cy="2448209"/>
          </a:xfrm>
        </p:spPr>
        <p:txBody>
          <a:bodyPr/>
          <a:lstStyle/>
          <a:p>
            <a:endParaRPr lang="lt-LT" dirty="0" smtClean="0">
              <a:solidFill>
                <a:schemeClr val="accent1">
                  <a:lumMod val="50000"/>
                </a:schemeClr>
              </a:solidFill>
            </a:endParaRPr>
          </a:p>
          <a:p>
            <a:r>
              <a:rPr lang="lt-LT" sz="2000" i="1" dirty="0" smtClean="0">
                <a:latin typeface="Times New Roman" pitchFamily="18" charset="0"/>
                <a:cs typeface="Times New Roman" pitchFamily="18" charset="0"/>
              </a:rPr>
              <a:t>Šios įrangos pagalba vairuotojai gali kontroliuoti padangų slėgį ir temperatūrą neišlipę iš vairuotojo kabinos.</a:t>
            </a:r>
            <a:endParaRPr lang="lt-LT" sz="2000" i="1" dirty="0">
              <a:latin typeface="Times New Roman" pitchFamily="18" charset="0"/>
              <a:cs typeface="Times New Roman" pitchFamily="18" charset="0"/>
            </a:endParaRPr>
          </a:p>
        </p:txBody>
      </p:sp>
      <p:sp>
        <p:nvSpPr>
          <p:cNvPr id="4" name="Content Placeholder 3"/>
          <p:cNvSpPr>
            <a:spLocks noGrp="1"/>
          </p:cNvSpPr>
          <p:nvPr>
            <p:ph sz="half" idx="2"/>
          </p:nvPr>
        </p:nvSpPr>
        <p:spPr>
          <a:xfrm>
            <a:off x="6802332" y="4226011"/>
            <a:ext cx="4895056" cy="1993451"/>
          </a:xfrm>
        </p:spPr>
        <p:txBody>
          <a:bodyPr>
            <a:normAutofit/>
          </a:bodyPr>
          <a:lstStyle/>
          <a:p>
            <a:r>
              <a:rPr lang="lt-LT" sz="2000" i="1" dirty="0" smtClean="0">
                <a:latin typeface="Times New Roman" pitchFamily="18" charset="0"/>
                <a:cs typeface="Times New Roman" pitchFamily="18" charset="0"/>
              </a:rPr>
              <a:t>Šita įranga panaikina riziką įvykti sunkvežimio avarijai. Dėl laiku pastebėtų kritinių slėgių signalizuojant įrangai, išvengsime sprogusios padangos</a:t>
            </a:r>
            <a:endParaRPr lang="lt-LT" sz="2000" i="1" dirty="0">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897284" y="1942316"/>
            <a:ext cx="3502449" cy="1946778"/>
          </a:xfrm>
          <a:prstGeom prst="rect">
            <a:avLst/>
          </a:prstGeom>
        </p:spPr>
      </p:pic>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047805" y="1942316"/>
            <a:ext cx="3600904" cy="1946778"/>
          </a:xfrm>
          <a:prstGeom prst="rect">
            <a:avLst/>
          </a:prstGeom>
        </p:spPr>
      </p:pic>
      <p:pic>
        <p:nvPicPr>
          <p:cNvPr id="8" name="Picture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970683" y="403434"/>
            <a:ext cx="2105025" cy="438150"/>
          </a:xfrm>
          <a:prstGeom prst="rect">
            <a:avLst/>
          </a:prstGeom>
        </p:spPr>
      </p:pic>
      <p:pic>
        <p:nvPicPr>
          <p:cNvPr id="9" name="Picture 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9249860" y="403434"/>
            <a:ext cx="2095500" cy="609600"/>
          </a:xfrm>
          <a:prstGeom prst="rect">
            <a:avLst/>
          </a:prstGeom>
        </p:spPr>
      </p:pic>
    </p:spTree>
    <p:extLst>
      <p:ext uri="{BB962C8B-B14F-4D97-AF65-F5344CB8AC3E}">
        <p14:creationId xmlns="" xmlns:p14="http://schemas.microsoft.com/office/powerpoint/2010/main" val="2399819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8937" y="621012"/>
            <a:ext cx="10064516" cy="1544444"/>
          </a:xfrm>
        </p:spPr>
        <p:txBody>
          <a:bodyPr>
            <a:normAutofit/>
          </a:bodyPr>
          <a:lstStyle/>
          <a:p>
            <a:r>
              <a:rPr lang="lt-LT" sz="3600" b="1" i="1" dirty="0" err="1">
                <a:latin typeface="Times New Roman" pitchFamily="18" charset="0"/>
                <a:cs typeface="Times New Roman" pitchFamily="18" charset="0"/>
              </a:rPr>
              <a:t>Steel</a:t>
            </a:r>
            <a:r>
              <a:rPr lang="lt-LT" sz="3600" b="1" i="1" dirty="0">
                <a:latin typeface="Times New Roman" pitchFamily="18" charset="0"/>
                <a:cs typeface="Times New Roman" pitchFamily="18" charset="0"/>
              </a:rPr>
              <a:t> Mate </a:t>
            </a:r>
            <a:r>
              <a:rPr lang="lt-LT" sz="3600" b="1" i="1" dirty="0" smtClean="0">
                <a:latin typeface="Times New Roman" pitchFamily="18" charset="0"/>
                <a:cs typeface="Times New Roman" pitchFamily="18" charset="0"/>
              </a:rPr>
              <a:t>TP-8</a:t>
            </a:r>
            <a:r>
              <a:rPr lang="en-US" sz="3600" b="1" i="1" dirty="0" smtClean="0">
                <a:latin typeface="Times New Roman" pitchFamily="18" charset="0"/>
                <a:cs typeface="Times New Roman" pitchFamily="18" charset="0"/>
              </a:rPr>
              <a:t>3E</a:t>
            </a:r>
            <a:r>
              <a:rPr lang="lt-LT" sz="3600" b="1" i="1" dirty="0" smtClean="0">
                <a:latin typeface="Times New Roman" pitchFamily="18" charset="0"/>
                <a:cs typeface="Times New Roman" pitchFamily="18" charset="0"/>
              </a:rPr>
              <a:t> įrangos pagrindinės </a:t>
            </a:r>
            <a:r>
              <a:rPr lang="en-US" sz="3600" b="1" i="1" dirty="0" err="1" smtClean="0">
                <a:latin typeface="Times New Roman" pitchFamily="18" charset="0"/>
                <a:cs typeface="Times New Roman" pitchFamily="18" charset="0"/>
              </a:rPr>
              <a:t>savyb</a:t>
            </a:r>
            <a:r>
              <a:rPr lang="lt-LT" sz="3600" b="1" i="1" dirty="0" smtClean="0">
                <a:latin typeface="Times New Roman" pitchFamily="18" charset="0"/>
                <a:cs typeface="Times New Roman" pitchFamily="18" charset="0"/>
              </a:rPr>
              <a:t>ės</a:t>
            </a:r>
            <a:r>
              <a:rPr lang="en-US" sz="3600" b="1" i="1" dirty="0">
                <a:latin typeface="Times New Roman" pitchFamily="18" charset="0"/>
                <a:cs typeface="Times New Roman" pitchFamily="18" charset="0"/>
              </a:rPr>
              <a:t/>
            </a:r>
            <a:br>
              <a:rPr lang="en-US" sz="3600" b="1" i="1" dirty="0">
                <a:latin typeface="Times New Roman" pitchFamily="18" charset="0"/>
                <a:cs typeface="Times New Roman" pitchFamily="18" charset="0"/>
              </a:rPr>
            </a:br>
            <a:endParaRPr lang="lt-LT" sz="3600" dirty="0">
              <a:latin typeface="Times New Roman" pitchFamily="18" charset="0"/>
              <a:cs typeface="Times New Roman" pitchFamily="18" charset="0"/>
            </a:endParaRPr>
          </a:p>
        </p:txBody>
      </p:sp>
      <p:sp>
        <p:nvSpPr>
          <p:cNvPr id="3" name="Content Placeholder 2"/>
          <p:cNvSpPr>
            <a:spLocks noGrp="1"/>
          </p:cNvSpPr>
          <p:nvPr>
            <p:ph sz="half" idx="1"/>
          </p:nvPr>
        </p:nvSpPr>
        <p:spPr>
          <a:xfrm>
            <a:off x="1673883" y="2854712"/>
            <a:ext cx="4895055" cy="3124201"/>
          </a:xfrm>
        </p:spPr>
        <p:txBody>
          <a:bodyPr>
            <a:noAutofit/>
          </a:bodyPr>
          <a:lstStyle/>
          <a:p>
            <a:pPr lvl="0" fontAlgn="base">
              <a:spcBef>
                <a:spcPts val="600"/>
              </a:spcBef>
              <a:buFont typeface="Wingdings" pitchFamily="2" charset="2"/>
              <a:buChar char="Ø"/>
            </a:pPr>
            <a:r>
              <a:rPr lang="lt-LT" sz="1400" dirty="0">
                <a:latin typeface="Calibri" pitchFamily="34" charset="0"/>
                <a:cs typeface="Calibri" pitchFamily="34" charset="0"/>
              </a:rPr>
              <a:t> </a:t>
            </a:r>
            <a:r>
              <a:rPr lang="lt-LT" sz="1400" dirty="0" smtClean="0">
                <a:latin typeface="Calibri" pitchFamily="34" charset="0"/>
                <a:cs typeface="Calibri" pitchFamily="34" charset="0"/>
              </a:rPr>
              <a:t>  </a:t>
            </a:r>
            <a:r>
              <a:rPr lang="lt-LT" sz="1400" dirty="0" smtClean="0">
                <a:latin typeface="Times New Roman" pitchFamily="18" charset="0"/>
                <a:cs typeface="Times New Roman" pitchFamily="18" charset="0"/>
              </a:rPr>
              <a:t>Nesudėtingas montavimas.</a:t>
            </a:r>
            <a:endParaRPr lang="lt-LT" sz="1400" dirty="0">
              <a:latin typeface="Times New Roman" pitchFamily="18" charset="0"/>
              <a:cs typeface="Times New Roman" pitchFamily="18" charset="0"/>
            </a:endParaRPr>
          </a:p>
          <a:p>
            <a:pPr lvl="0" fontAlgn="base">
              <a:spcBef>
                <a:spcPts val="600"/>
              </a:spcBef>
              <a:buFont typeface="Wingdings" pitchFamily="2" charset="2"/>
              <a:buChar char="Ø"/>
            </a:pPr>
            <a:r>
              <a:rPr lang="lt-LT" sz="1400" dirty="0">
                <a:latin typeface="Times New Roman" pitchFamily="18" charset="0"/>
                <a:cs typeface="Times New Roman" pitchFamily="18" charset="0"/>
              </a:rPr>
              <a:t>   Specialiai sukurtas sunkvežimiams (12~24V</a:t>
            </a:r>
            <a:r>
              <a:rPr lang="lt-LT" sz="1400" dirty="0" smtClean="0">
                <a:latin typeface="Times New Roman" pitchFamily="18" charset="0"/>
                <a:cs typeface="Times New Roman" pitchFamily="18" charset="0"/>
              </a:rPr>
              <a:t>).</a:t>
            </a:r>
            <a:endParaRPr lang="en-US" sz="1400" dirty="0">
              <a:latin typeface="Times New Roman" pitchFamily="18" charset="0"/>
              <a:cs typeface="Times New Roman" pitchFamily="18" charset="0"/>
            </a:endParaRPr>
          </a:p>
          <a:p>
            <a:pPr lvl="0" fontAlgn="base">
              <a:spcBef>
                <a:spcPts val="600"/>
              </a:spcBef>
              <a:buFont typeface="Wingdings" pitchFamily="2" charset="2"/>
              <a:buChar char="Ø"/>
            </a:pPr>
            <a:r>
              <a:rPr lang="lt-LT" sz="1400" dirty="0">
                <a:latin typeface="Times New Roman" pitchFamily="18" charset="0"/>
                <a:cs typeface="Times New Roman" pitchFamily="18" charset="0"/>
              </a:rPr>
              <a:t>   Galima prijungti nuo 4 iki 22 </a:t>
            </a:r>
            <a:r>
              <a:rPr lang="lt-LT" sz="1400" dirty="0" smtClean="0">
                <a:latin typeface="Times New Roman" pitchFamily="18" charset="0"/>
                <a:cs typeface="Times New Roman" pitchFamily="18" charset="0"/>
              </a:rPr>
              <a:t>daviklių.</a:t>
            </a:r>
            <a:endParaRPr lang="en-US" sz="1400" dirty="0">
              <a:latin typeface="Times New Roman" pitchFamily="18" charset="0"/>
              <a:cs typeface="Times New Roman" pitchFamily="18" charset="0"/>
            </a:endParaRPr>
          </a:p>
          <a:p>
            <a:pPr lvl="0" fontAlgn="base">
              <a:spcBef>
                <a:spcPts val="600"/>
              </a:spcBef>
              <a:buFont typeface="Wingdings" pitchFamily="2" charset="2"/>
              <a:buChar char="Ø"/>
            </a:pPr>
            <a:r>
              <a:rPr lang="lt-LT" sz="1400" dirty="0">
                <a:latin typeface="Times New Roman" pitchFamily="18" charset="0"/>
                <a:cs typeface="Times New Roman" pitchFamily="18" charset="0"/>
              </a:rPr>
              <a:t>   Nedidelio dydžio ryšio kartotuvas (stiprintuvas</a:t>
            </a:r>
            <a:r>
              <a:rPr lang="lt-LT" sz="1400" dirty="0" smtClean="0">
                <a:latin typeface="Times New Roman" pitchFamily="18" charset="0"/>
                <a:cs typeface="Times New Roman" pitchFamily="18" charset="0"/>
              </a:rPr>
              <a:t>).</a:t>
            </a:r>
            <a:endParaRPr lang="en-US" sz="1400" dirty="0">
              <a:latin typeface="Times New Roman" pitchFamily="18" charset="0"/>
              <a:cs typeface="Times New Roman" pitchFamily="18" charset="0"/>
            </a:endParaRPr>
          </a:p>
          <a:p>
            <a:pPr lvl="0" fontAlgn="base">
              <a:spcBef>
                <a:spcPts val="600"/>
              </a:spcBef>
              <a:buFont typeface="Wingdings" pitchFamily="2" charset="2"/>
              <a:buChar char="Ø"/>
            </a:pPr>
            <a:r>
              <a:rPr lang="lt-LT" sz="1400" dirty="0">
                <a:latin typeface="Times New Roman" pitchFamily="18" charset="0"/>
                <a:cs typeface="Times New Roman" pitchFamily="18" charset="0"/>
              </a:rPr>
              <a:t>   Duomenys apie padangų slėgį ir temperatūrą yra atnaujinami ir rodomi ekranėlyje realiu </a:t>
            </a:r>
            <a:r>
              <a:rPr lang="lt-LT" sz="1400" dirty="0" smtClean="0">
                <a:latin typeface="Times New Roman" pitchFamily="18" charset="0"/>
                <a:cs typeface="Times New Roman" pitchFamily="18" charset="0"/>
              </a:rPr>
              <a:t>laiku.</a:t>
            </a:r>
            <a:endParaRPr lang="en-US" sz="1400" dirty="0">
              <a:latin typeface="Times New Roman" pitchFamily="18" charset="0"/>
              <a:cs typeface="Times New Roman" pitchFamily="18" charset="0"/>
            </a:endParaRPr>
          </a:p>
          <a:p>
            <a:pPr lvl="0" fontAlgn="base">
              <a:spcBef>
                <a:spcPts val="600"/>
              </a:spcBef>
              <a:buFont typeface="Wingdings" pitchFamily="2" charset="2"/>
              <a:buChar char="Ø"/>
            </a:pPr>
            <a:r>
              <a:rPr lang="lt-LT" sz="1400" dirty="0">
                <a:latin typeface="Times New Roman" pitchFamily="18" charset="0"/>
                <a:cs typeface="Times New Roman" pitchFamily="18" charset="0"/>
              </a:rPr>
              <a:t>   Slėgio intervalas:  0~ 14 Bar /  0~ 174 </a:t>
            </a:r>
            <a:r>
              <a:rPr lang="lt-LT" sz="1400" dirty="0" smtClean="0">
                <a:latin typeface="Times New Roman" pitchFamily="18" charset="0"/>
                <a:cs typeface="Times New Roman" pitchFamily="18" charset="0"/>
              </a:rPr>
              <a:t>PSI.</a:t>
            </a:r>
            <a:endParaRPr lang="en-US" sz="1400" dirty="0">
              <a:latin typeface="Times New Roman" pitchFamily="18" charset="0"/>
              <a:cs typeface="Times New Roman" pitchFamily="18" charset="0"/>
            </a:endParaRPr>
          </a:p>
          <a:p>
            <a:pPr lvl="0" fontAlgn="base">
              <a:spcBef>
                <a:spcPts val="600"/>
              </a:spcBef>
              <a:buFont typeface="Wingdings" pitchFamily="2" charset="2"/>
              <a:buChar char="Ø"/>
            </a:pPr>
            <a:r>
              <a:rPr lang="lt-LT" sz="1400" dirty="0">
                <a:latin typeface="Times New Roman" pitchFamily="18" charset="0"/>
                <a:cs typeface="Times New Roman" pitchFamily="18" charset="0"/>
              </a:rPr>
              <a:t>   Lengvai “pririšamas” papildomas </a:t>
            </a:r>
            <a:r>
              <a:rPr lang="lt-LT" sz="1400" dirty="0" smtClean="0">
                <a:latin typeface="Times New Roman" pitchFamily="18" charset="0"/>
                <a:cs typeface="Times New Roman" pitchFamily="18" charset="0"/>
              </a:rPr>
              <a:t>daviklis.</a:t>
            </a:r>
            <a:endParaRPr lang="lt-LT" sz="1400" dirty="0">
              <a:latin typeface="Times New Roman" pitchFamily="18" charset="0"/>
              <a:cs typeface="Times New Roman" pitchFamily="18" charset="0"/>
            </a:endParaRPr>
          </a:p>
          <a:p>
            <a:pPr lvl="0" fontAlgn="base">
              <a:spcBef>
                <a:spcPts val="600"/>
              </a:spcBef>
              <a:buFont typeface="Wingdings" pitchFamily="2" charset="2"/>
              <a:buChar char="Ø"/>
            </a:pPr>
            <a:r>
              <a:rPr lang="lt-LT" sz="1400" dirty="0">
                <a:latin typeface="Times New Roman" pitchFamily="18" charset="0"/>
                <a:cs typeface="Times New Roman" pitchFamily="18" charset="0"/>
              </a:rPr>
              <a:t>   Bevielis ekranėlis, kuris puikiai tilps ant priekinės </a:t>
            </a:r>
            <a:r>
              <a:rPr lang="lt-LT" sz="1400" dirty="0" smtClean="0">
                <a:latin typeface="Times New Roman" pitchFamily="18" charset="0"/>
                <a:cs typeface="Times New Roman" pitchFamily="18" charset="0"/>
              </a:rPr>
              <a:t>panelės.</a:t>
            </a:r>
            <a:endParaRPr lang="en-US" sz="1400" dirty="0">
              <a:latin typeface="Times New Roman" pitchFamily="18" charset="0"/>
              <a:cs typeface="Times New Roman" pitchFamily="18" charset="0"/>
            </a:endParaRPr>
          </a:p>
        </p:txBody>
      </p:sp>
      <p:sp>
        <p:nvSpPr>
          <p:cNvPr id="4" name="Content Placeholder 3"/>
          <p:cNvSpPr>
            <a:spLocks noGrp="1"/>
          </p:cNvSpPr>
          <p:nvPr>
            <p:ph sz="half" idx="2"/>
          </p:nvPr>
        </p:nvSpPr>
        <p:spPr>
          <a:xfrm>
            <a:off x="6724169" y="2854712"/>
            <a:ext cx="4895056" cy="3646482"/>
          </a:xfrm>
        </p:spPr>
        <p:txBody>
          <a:bodyPr>
            <a:normAutofit fontScale="55000" lnSpcReduction="20000"/>
          </a:bodyPr>
          <a:lstStyle/>
          <a:p>
            <a:pPr lvl="0" fontAlgn="base">
              <a:spcBef>
                <a:spcPts val="600"/>
              </a:spcBef>
              <a:buFont typeface="Wingdings" pitchFamily="2" charset="2"/>
              <a:buChar char="Ø"/>
            </a:pPr>
            <a:r>
              <a:rPr lang="lt-LT" sz="2500" dirty="0">
                <a:latin typeface="Calibri" pitchFamily="34" charset="0"/>
                <a:cs typeface="Calibri" pitchFamily="34" charset="0"/>
              </a:rPr>
              <a:t> </a:t>
            </a:r>
            <a:r>
              <a:rPr lang="lt-LT" sz="2500" dirty="0" smtClean="0">
                <a:latin typeface="Calibri" pitchFamily="34" charset="0"/>
                <a:cs typeface="Calibri" pitchFamily="34" charset="0"/>
              </a:rPr>
              <a:t>  </a:t>
            </a:r>
            <a:r>
              <a:rPr lang="lt-LT" sz="2500" dirty="0" smtClean="0">
                <a:latin typeface="Times New Roman" pitchFamily="18" charset="0"/>
                <a:cs typeface="Times New Roman" pitchFamily="18" charset="0"/>
              </a:rPr>
              <a:t>Nakties </a:t>
            </a:r>
            <a:r>
              <a:rPr lang="lt-LT" sz="2500" dirty="0">
                <a:latin typeface="Times New Roman" pitchFamily="18" charset="0"/>
                <a:cs typeface="Times New Roman" pitchFamily="18" charset="0"/>
              </a:rPr>
              <a:t>/ dienos </a:t>
            </a:r>
            <a:r>
              <a:rPr lang="lt-LT" sz="2500" dirty="0" smtClean="0">
                <a:latin typeface="Times New Roman" pitchFamily="18" charset="0"/>
                <a:cs typeface="Times New Roman" pitchFamily="18" charset="0"/>
              </a:rPr>
              <a:t>režimas.</a:t>
            </a:r>
            <a:endParaRPr lang="en-US" sz="2500" dirty="0">
              <a:latin typeface="Times New Roman" pitchFamily="18" charset="0"/>
              <a:cs typeface="Times New Roman" pitchFamily="18" charset="0"/>
            </a:endParaRPr>
          </a:p>
          <a:p>
            <a:pPr lvl="0" fontAlgn="base">
              <a:spcBef>
                <a:spcPts val="600"/>
              </a:spcBef>
              <a:buFont typeface="Wingdings" pitchFamily="2" charset="2"/>
              <a:buChar char="Ø"/>
            </a:pPr>
            <a:r>
              <a:rPr lang="lt-LT" sz="2500" dirty="0">
                <a:latin typeface="Times New Roman" pitchFamily="18" charset="0"/>
                <a:cs typeface="Times New Roman" pitchFamily="18" charset="0"/>
              </a:rPr>
              <a:t>   </a:t>
            </a:r>
            <a:r>
              <a:rPr lang="lt-LT" sz="2500" dirty="0" err="1">
                <a:latin typeface="Times New Roman" pitchFamily="18" charset="0"/>
                <a:cs typeface="Times New Roman" pitchFamily="18" charset="0"/>
              </a:rPr>
              <a:t>Savitestavimo</a:t>
            </a:r>
            <a:r>
              <a:rPr lang="lt-LT" sz="2500" dirty="0">
                <a:latin typeface="Times New Roman" pitchFamily="18" charset="0"/>
                <a:cs typeface="Times New Roman" pitchFamily="18" charset="0"/>
              </a:rPr>
              <a:t> </a:t>
            </a:r>
            <a:r>
              <a:rPr lang="lt-LT" sz="2500" dirty="0" smtClean="0">
                <a:latin typeface="Times New Roman" pitchFamily="18" charset="0"/>
                <a:cs typeface="Times New Roman" pitchFamily="18" charset="0"/>
              </a:rPr>
              <a:t>funkcija.</a:t>
            </a:r>
            <a:endParaRPr lang="en-US" sz="2500" dirty="0">
              <a:latin typeface="Times New Roman" pitchFamily="18" charset="0"/>
              <a:cs typeface="Times New Roman" pitchFamily="18" charset="0"/>
            </a:endParaRPr>
          </a:p>
          <a:p>
            <a:pPr lvl="0" fontAlgn="base">
              <a:spcBef>
                <a:spcPts val="600"/>
              </a:spcBef>
              <a:buFont typeface="Wingdings" pitchFamily="2" charset="2"/>
              <a:buChar char="Ø"/>
            </a:pPr>
            <a:r>
              <a:rPr lang="lt-LT" sz="2500" dirty="0">
                <a:latin typeface="Times New Roman" pitchFamily="18" charset="0"/>
                <a:cs typeface="Times New Roman" pitchFamily="18" charset="0"/>
              </a:rPr>
              <a:t>   Miego režimas, skirtas taupyti </a:t>
            </a:r>
            <a:r>
              <a:rPr lang="lt-LT" sz="2500" dirty="0" smtClean="0">
                <a:latin typeface="Times New Roman" pitchFamily="18" charset="0"/>
                <a:cs typeface="Times New Roman" pitchFamily="18" charset="0"/>
              </a:rPr>
              <a:t>energijai.</a:t>
            </a:r>
            <a:endParaRPr lang="en-US" sz="2500" dirty="0">
              <a:latin typeface="Times New Roman" pitchFamily="18" charset="0"/>
              <a:cs typeface="Times New Roman" pitchFamily="18" charset="0"/>
            </a:endParaRPr>
          </a:p>
          <a:p>
            <a:pPr lvl="0" fontAlgn="base">
              <a:spcBef>
                <a:spcPts val="600"/>
              </a:spcBef>
              <a:buFont typeface="Wingdings" pitchFamily="2" charset="2"/>
              <a:buChar char="Ø"/>
            </a:pPr>
            <a:r>
              <a:rPr lang="lt-LT" sz="2500" dirty="0">
                <a:latin typeface="Times New Roman" pitchFamily="18" charset="0"/>
                <a:cs typeface="Times New Roman" pitchFamily="18" charset="0"/>
              </a:rPr>
              <a:t>   Padangų slėgio, temperatūros ribas galima </a:t>
            </a:r>
            <a:r>
              <a:rPr lang="lt-LT" sz="2500" dirty="0" smtClean="0">
                <a:latin typeface="Times New Roman" pitchFamily="18" charset="0"/>
                <a:cs typeface="Times New Roman" pitchFamily="18" charset="0"/>
              </a:rPr>
              <a:t>koreguoti.</a:t>
            </a:r>
            <a:endParaRPr lang="en-US" sz="2500" dirty="0">
              <a:latin typeface="Times New Roman" pitchFamily="18" charset="0"/>
              <a:cs typeface="Times New Roman" pitchFamily="18" charset="0"/>
            </a:endParaRPr>
          </a:p>
          <a:p>
            <a:pPr lvl="0" fontAlgn="base">
              <a:spcBef>
                <a:spcPts val="600"/>
              </a:spcBef>
              <a:buFont typeface="Wingdings" pitchFamily="2" charset="2"/>
              <a:buChar char="Ø"/>
            </a:pPr>
            <a:r>
              <a:rPr lang="lt-LT" sz="2500" dirty="0">
                <a:latin typeface="Times New Roman" pitchFamily="18" charset="0"/>
                <a:cs typeface="Times New Roman" pitchFamily="18" charset="0"/>
              </a:rPr>
              <a:t>   Galimi skirtingi matavimo vienetai (PSI / Bar , ℃ / ℉ </a:t>
            </a:r>
            <a:r>
              <a:rPr lang="lt-LT" sz="2500" dirty="0" smtClean="0">
                <a:latin typeface="Times New Roman" pitchFamily="18" charset="0"/>
                <a:cs typeface="Times New Roman" pitchFamily="18" charset="0"/>
              </a:rPr>
              <a:t>). </a:t>
            </a:r>
            <a:endParaRPr lang="en-US" sz="2500" dirty="0">
              <a:latin typeface="Times New Roman" pitchFamily="18" charset="0"/>
              <a:cs typeface="Times New Roman" pitchFamily="18" charset="0"/>
            </a:endParaRPr>
          </a:p>
          <a:p>
            <a:pPr lvl="0" fontAlgn="base">
              <a:spcBef>
                <a:spcPts val="600"/>
              </a:spcBef>
              <a:buFont typeface="Wingdings" pitchFamily="2" charset="2"/>
              <a:buChar char="Ø"/>
            </a:pPr>
            <a:r>
              <a:rPr lang="lt-LT" sz="2500" dirty="0">
                <a:latin typeface="Times New Roman" pitchFamily="18" charset="0"/>
                <a:cs typeface="Times New Roman" pitchFamily="18" charset="0"/>
              </a:rPr>
              <a:t>   </a:t>
            </a:r>
            <a:r>
              <a:rPr lang="lt-LT" sz="2500" dirty="0" err="1">
                <a:latin typeface="Times New Roman" pitchFamily="18" charset="0"/>
                <a:cs typeface="Times New Roman" pitchFamily="18" charset="0"/>
              </a:rPr>
              <a:t>Vizulinis</a:t>
            </a:r>
            <a:r>
              <a:rPr lang="lt-LT" sz="2500" dirty="0">
                <a:latin typeface="Times New Roman" pitchFamily="18" charset="0"/>
                <a:cs typeface="Times New Roman" pitchFamily="18" charset="0"/>
              </a:rPr>
              <a:t> ir garsinis </a:t>
            </a:r>
            <a:r>
              <a:rPr lang="lt-LT" sz="2500" dirty="0" smtClean="0">
                <a:latin typeface="Times New Roman" pitchFamily="18" charset="0"/>
                <a:cs typeface="Times New Roman" pitchFamily="18" charset="0"/>
              </a:rPr>
              <a:t>įspėjimas.</a:t>
            </a:r>
            <a:endParaRPr lang="en-US" sz="2500" dirty="0">
              <a:latin typeface="Times New Roman" pitchFamily="18" charset="0"/>
              <a:cs typeface="Times New Roman" pitchFamily="18" charset="0"/>
            </a:endParaRPr>
          </a:p>
          <a:p>
            <a:pPr fontAlgn="base">
              <a:spcBef>
                <a:spcPts val="600"/>
              </a:spcBef>
              <a:buFont typeface="Wingdings" pitchFamily="2" charset="2"/>
              <a:buChar char="Ø"/>
            </a:pPr>
            <a:r>
              <a:rPr lang="lt-LT" sz="2500" dirty="0">
                <a:latin typeface="Times New Roman" pitchFamily="18" charset="0"/>
                <a:cs typeface="Times New Roman" pitchFamily="18" charset="0"/>
              </a:rPr>
              <a:t>   Davikliai gali dirbti plačiame temperatūros spektre                            (-40℃ </a:t>
            </a:r>
            <a:r>
              <a:rPr lang="lt-LT" sz="2500" dirty="0" smtClean="0">
                <a:latin typeface="Times New Roman" pitchFamily="18" charset="0"/>
                <a:cs typeface="Times New Roman" pitchFamily="18" charset="0"/>
              </a:rPr>
              <a:t> </a:t>
            </a:r>
            <a:r>
              <a:rPr lang="lt-LT" sz="2500" dirty="0">
                <a:latin typeface="Times New Roman" pitchFamily="18" charset="0"/>
                <a:cs typeface="Times New Roman" pitchFamily="18" charset="0"/>
              </a:rPr>
              <a:t>~+125℃  /-40℉   ~+257℉  </a:t>
            </a:r>
            <a:r>
              <a:rPr lang="lt-LT" sz="2500" dirty="0" smtClean="0">
                <a:latin typeface="Times New Roman" pitchFamily="18" charset="0"/>
                <a:cs typeface="Times New Roman" pitchFamily="18" charset="0"/>
              </a:rPr>
              <a:t>).</a:t>
            </a:r>
          </a:p>
          <a:p>
            <a:pPr fontAlgn="base">
              <a:spcBef>
                <a:spcPts val="600"/>
              </a:spcBef>
              <a:buFont typeface="Wingdings" pitchFamily="2" charset="2"/>
              <a:buChar char="Ø"/>
            </a:pPr>
            <a:r>
              <a:rPr lang="lt-LT" sz="2500" dirty="0" smtClean="0">
                <a:latin typeface="Times New Roman" pitchFamily="18" charset="0"/>
                <a:cs typeface="Times New Roman" pitchFamily="18" charset="0"/>
              </a:rPr>
              <a:t>  Ekranėlio </a:t>
            </a:r>
            <a:r>
              <a:rPr lang="lt-LT" sz="2500" dirty="0">
                <a:latin typeface="Times New Roman" pitchFamily="18" charset="0"/>
                <a:cs typeface="Times New Roman" pitchFamily="18" charset="0"/>
              </a:rPr>
              <a:t>baterija yra </a:t>
            </a:r>
            <a:r>
              <a:rPr lang="lt-LT" sz="2500" dirty="0" smtClean="0">
                <a:latin typeface="Times New Roman" pitchFamily="18" charset="0"/>
                <a:cs typeface="Times New Roman" pitchFamily="18" charset="0"/>
              </a:rPr>
              <a:t>lengvai keičiamos.</a:t>
            </a:r>
          </a:p>
          <a:p>
            <a:pPr fontAlgn="base">
              <a:spcBef>
                <a:spcPts val="600"/>
              </a:spcBef>
              <a:buFont typeface="Wingdings" pitchFamily="2" charset="2"/>
              <a:buChar char="Ø"/>
            </a:pPr>
            <a:r>
              <a:rPr lang="lt-LT" sz="2500" dirty="0">
                <a:latin typeface="Times New Roman" pitchFamily="18" charset="0"/>
                <a:cs typeface="Times New Roman" pitchFamily="18" charset="0"/>
              </a:rPr>
              <a:t> Galimybė peržiūrėti </a:t>
            </a:r>
            <a:r>
              <a:rPr lang="lt-LT" sz="2500" dirty="0" smtClean="0">
                <a:latin typeface="Times New Roman" pitchFamily="18" charset="0"/>
                <a:cs typeface="Times New Roman" pitchFamily="18" charset="0"/>
              </a:rPr>
              <a:t>kritinių įvykių istoriją apie slėgį ir temperatūrą</a:t>
            </a:r>
            <a:endParaRPr lang="lt-LT" sz="2500" dirty="0">
              <a:latin typeface="Times New Roman" pitchFamily="18" charset="0"/>
              <a:cs typeface="Times New Roman" pitchFamily="18" charset="0"/>
            </a:endParaRPr>
          </a:p>
          <a:p>
            <a:pPr lvl="0" fontAlgn="base">
              <a:spcBef>
                <a:spcPts val="600"/>
              </a:spcBef>
              <a:buFont typeface="Wingdings" pitchFamily="2" charset="2"/>
              <a:buChar char="Ø"/>
            </a:pPr>
            <a:endParaRPr lang="lt-LT" dirty="0"/>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974689" y="268878"/>
            <a:ext cx="2095500" cy="609600"/>
          </a:xfrm>
          <a:prstGeom prst="rect">
            <a:avLst/>
          </a:prstGeom>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706663" y="268878"/>
            <a:ext cx="2105025" cy="438150"/>
          </a:xfrm>
          <a:prstGeom prst="rect">
            <a:avLst/>
          </a:prstGeom>
        </p:spPr>
      </p:pic>
      <p:pic>
        <p:nvPicPr>
          <p:cNvPr id="9" name="Picture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630954" y="1591122"/>
            <a:ext cx="1516566" cy="1074241"/>
          </a:xfrm>
          <a:prstGeom prst="rect">
            <a:avLst/>
          </a:prstGeom>
        </p:spPr>
      </p:pic>
      <p:pic>
        <p:nvPicPr>
          <p:cNvPr id="10" name="Picture 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188365" y="1574647"/>
            <a:ext cx="1520271" cy="1084997"/>
          </a:xfrm>
          <a:prstGeom prst="rect">
            <a:avLst/>
          </a:prstGeom>
        </p:spPr>
      </p:pic>
      <p:pic>
        <p:nvPicPr>
          <p:cNvPr id="11" name="Picture 10"/>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039514" y="1574647"/>
            <a:ext cx="1520271" cy="1079741"/>
          </a:xfrm>
          <a:prstGeom prst="rect">
            <a:avLst/>
          </a:prstGeom>
        </p:spPr>
      </p:pic>
      <p:pic>
        <p:nvPicPr>
          <p:cNvPr id="12" name="Picture 11"/>
          <p:cNvPicPr>
            <a:picLocks noChangeAspect="1"/>
          </p:cNvPicPr>
          <p:nvPr/>
        </p:nvPicPr>
        <p:blipFill>
          <a:blip r:embed="rId7" cstate="print"/>
          <a:stretch>
            <a:fillRect/>
          </a:stretch>
        </p:blipFill>
        <p:spPr>
          <a:xfrm>
            <a:off x="9350314" y="1548714"/>
            <a:ext cx="1559805" cy="1939041"/>
          </a:xfrm>
          <a:prstGeom prst="rect">
            <a:avLst/>
          </a:prstGeom>
        </p:spPr>
      </p:pic>
    </p:spTree>
    <p:extLst>
      <p:ext uri="{BB962C8B-B14F-4D97-AF65-F5344CB8AC3E}">
        <p14:creationId xmlns="" xmlns:p14="http://schemas.microsoft.com/office/powerpoint/2010/main" val="2156144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60" y="302797"/>
            <a:ext cx="10018713" cy="808462"/>
          </a:xfrm>
        </p:spPr>
        <p:txBody>
          <a:bodyPr>
            <a:normAutofit fontScale="90000"/>
          </a:bodyPr>
          <a:lstStyle/>
          <a:p>
            <a:r>
              <a:rPr lang="en-US" sz="2200" b="1" i="1" dirty="0">
                <a:latin typeface="Times New Roman" pitchFamily="18" charset="0"/>
                <a:cs typeface="Times New Roman" pitchFamily="18" charset="0"/>
              </a:rPr>
              <a:t>Steel Mate </a:t>
            </a:r>
            <a:r>
              <a:rPr lang="en-US" sz="2200" b="1" i="1" dirty="0" smtClean="0">
                <a:latin typeface="Times New Roman" pitchFamily="18" charset="0"/>
                <a:cs typeface="Times New Roman" pitchFamily="18" charset="0"/>
              </a:rPr>
              <a:t>TP-83E</a:t>
            </a:r>
            <a:r>
              <a:rPr lang="lt-LT" sz="2200" b="1" i="1" dirty="0" smtClean="0">
                <a:latin typeface="Times New Roman" pitchFamily="18" charset="0"/>
                <a:cs typeface="Times New Roman" pitchFamily="18" charset="0"/>
              </a:rPr>
              <a:t>  </a:t>
            </a:r>
            <a:r>
              <a:rPr lang="lt-LT" sz="2200" b="1" i="1" dirty="0">
                <a:latin typeface="Times New Roman" pitchFamily="18" charset="0"/>
                <a:cs typeface="Times New Roman" pitchFamily="18" charset="0"/>
              </a:rPr>
              <a:t>pagrindiniai komponentai</a:t>
            </a:r>
            <a:r>
              <a:rPr lang="en-US" b="1" i="1" dirty="0">
                <a:latin typeface="Calibri" pitchFamily="34" charset="0"/>
                <a:cs typeface="Calibri" pitchFamily="34" charset="0"/>
              </a:rPr>
              <a:t/>
            </a:r>
            <a:br>
              <a:rPr lang="en-US" b="1" i="1" dirty="0">
                <a:latin typeface="Calibri" pitchFamily="34" charset="0"/>
                <a:cs typeface="Calibri" pitchFamily="34" charset="0"/>
              </a:rPr>
            </a:br>
            <a:endParaRPr lang="lt-LT" dirty="0"/>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974689" y="268878"/>
            <a:ext cx="2095500" cy="609600"/>
          </a:xfrm>
          <a:prstGeom prst="rect">
            <a:avLst/>
          </a:prstGeom>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706663" y="268878"/>
            <a:ext cx="2105025" cy="438150"/>
          </a:xfrm>
          <a:prstGeom prst="rect">
            <a:avLst/>
          </a:prstGeom>
        </p:spPr>
      </p:pic>
      <p:pic>
        <p:nvPicPr>
          <p:cNvPr id="10" name="Picture 9" descr="daviklis.png"/>
          <p:cNvPicPr>
            <a:picLocks noChangeAspect="1"/>
          </p:cNvPicPr>
          <p:nvPr/>
        </p:nvPicPr>
        <p:blipFill>
          <a:blip r:embed="rId4" cstate="print"/>
          <a:stretch>
            <a:fillRect/>
          </a:stretch>
        </p:blipFill>
        <p:spPr>
          <a:xfrm>
            <a:off x="1745604" y="4946073"/>
            <a:ext cx="2480626" cy="1440182"/>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1291141" y="3380479"/>
            <a:ext cx="3096344" cy="1261884"/>
          </a:xfrm>
          <a:prstGeom prst="rect">
            <a:avLst/>
          </a:prstGeom>
          <a:noFill/>
        </p:spPr>
        <p:txBody>
          <a:bodyPr wrap="square" rtlCol="0">
            <a:spAutoFit/>
          </a:bodyPr>
          <a:lstStyle/>
          <a:p>
            <a:r>
              <a:rPr lang="lt-LT" sz="2000" b="1" i="1" dirty="0">
                <a:latin typeface="Times New Roman" pitchFamily="18" charset="0"/>
                <a:cs typeface="Times New Roman" pitchFamily="18" charset="0"/>
              </a:rPr>
              <a:t>Vidinis daviklis</a:t>
            </a:r>
          </a:p>
          <a:p>
            <a:r>
              <a:rPr lang="lt-LT" sz="1400" i="1" dirty="0">
                <a:latin typeface="Times New Roman" pitchFamily="18" charset="0"/>
                <a:cs typeface="Times New Roman" pitchFamily="18" charset="0"/>
              </a:rPr>
              <a:t>   -Baterijos tarnavimo laikas 6 metai</a:t>
            </a:r>
          </a:p>
          <a:p>
            <a:r>
              <a:rPr lang="lt-LT" sz="1400" i="1" dirty="0">
                <a:latin typeface="Times New Roman" pitchFamily="18" charset="0"/>
                <a:cs typeface="Times New Roman" pitchFamily="18" charset="0"/>
              </a:rPr>
              <a:t>   -Baterijos nesikeičia</a:t>
            </a:r>
          </a:p>
          <a:p>
            <a:r>
              <a:rPr lang="lt-LT" sz="1400" i="1" dirty="0">
                <a:latin typeface="Times New Roman" pitchFamily="18" charset="0"/>
                <a:cs typeface="Times New Roman" pitchFamily="18" charset="0"/>
              </a:rPr>
              <a:t>   -Reikalingas padangos </a:t>
            </a:r>
            <a:r>
              <a:rPr lang="lt-LT" sz="1400" i="1" dirty="0" smtClean="0">
                <a:latin typeface="Times New Roman" pitchFamily="18" charset="0"/>
                <a:cs typeface="Times New Roman" pitchFamily="18" charset="0"/>
              </a:rPr>
              <a:t>permontavimas</a:t>
            </a:r>
          </a:p>
          <a:p>
            <a:r>
              <a:rPr lang="lt-LT" sz="1400" i="1" dirty="0" smtClean="0">
                <a:latin typeface="Times New Roman" pitchFamily="18" charset="0"/>
                <a:cs typeface="Times New Roman" pitchFamily="18" charset="0"/>
              </a:rPr>
              <a:t>   -Matuojamo slėgio paklaida </a:t>
            </a:r>
            <a:r>
              <a:rPr lang="en-US" sz="1400" i="1" dirty="0" smtClean="0">
                <a:latin typeface="Times New Roman" pitchFamily="18" charset="0"/>
                <a:cs typeface="Times New Roman" pitchFamily="18" charset="0"/>
              </a:rPr>
              <a:t>±0</a:t>
            </a:r>
            <a:r>
              <a:rPr lang="lt-LT" sz="1400" i="1" dirty="0" smtClean="0">
                <a:latin typeface="Times New Roman" pitchFamily="18" charset="0"/>
                <a:cs typeface="Times New Roman" pitchFamily="18" charset="0"/>
              </a:rPr>
              <a:t>,14</a:t>
            </a:r>
            <a:r>
              <a:rPr lang="en-US" sz="1400" i="1" dirty="0" smtClean="0">
                <a:latin typeface="Times New Roman" pitchFamily="18" charset="0"/>
                <a:cs typeface="Times New Roman" pitchFamily="18" charset="0"/>
              </a:rPr>
              <a:t>B</a:t>
            </a:r>
            <a:r>
              <a:rPr lang="lt-LT" sz="1400" i="1" dirty="0" smtClean="0">
                <a:latin typeface="Times New Roman" pitchFamily="18" charset="0"/>
                <a:cs typeface="Times New Roman" pitchFamily="18" charset="0"/>
              </a:rPr>
              <a:t>ar</a:t>
            </a:r>
            <a:r>
              <a:rPr lang="en-US" sz="1400" i="1" dirty="0" smtClean="0">
                <a:latin typeface="Times New Roman" pitchFamily="18" charset="0"/>
                <a:cs typeface="Times New Roman" pitchFamily="18" charset="0"/>
              </a:rPr>
              <a:t> </a:t>
            </a:r>
            <a:endParaRPr lang="en-US" sz="1400" i="1" dirty="0">
              <a:latin typeface="Times New Roman" pitchFamily="18" charset="0"/>
              <a:cs typeface="Times New Roman" pitchFamily="18" charset="0"/>
            </a:endParaRPr>
          </a:p>
        </p:txBody>
      </p:sp>
      <p:sp>
        <p:nvSpPr>
          <p:cNvPr id="12" name="TextBox 11"/>
          <p:cNvSpPr txBox="1"/>
          <p:nvPr/>
        </p:nvSpPr>
        <p:spPr>
          <a:xfrm>
            <a:off x="5353991" y="3380479"/>
            <a:ext cx="3168352" cy="1261884"/>
          </a:xfrm>
          <a:prstGeom prst="rect">
            <a:avLst/>
          </a:prstGeom>
          <a:noFill/>
        </p:spPr>
        <p:txBody>
          <a:bodyPr wrap="square" rtlCol="0">
            <a:spAutoFit/>
          </a:bodyPr>
          <a:lstStyle/>
          <a:p>
            <a:r>
              <a:rPr lang="lt-LT" sz="2000" b="1" i="1" dirty="0">
                <a:latin typeface="Times New Roman" pitchFamily="18" charset="0"/>
                <a:cs typeface="Times New Roman" pitchFamily="18" charset="0"/>
              </a:rPr>
              <a:t>Išorinis daviklis</a:t>
            </a:r>
          </a:p>
          <a:p>
            <a:r>
              <a:rPr lang="lt-LT" sz="1400" i="1" dirty="0">
                <a:latin typeface="Times New Roman" pitchFamily="18" charset="0"/>
                <a:cs typeface="Times New Roman" pitchFamily="18" charset="0"/>
              </a:rPr>
              <a:t>   -Baterijos tarnavimo laikas 3 metai</a:t>
            </a:r>
          </a:p>
          <a:p>
            <a:r>
              <a:rPr lang="lt-LT" sz="1400" i="1" dirty="0">
                <a:latin typeface="Times New Roman" pitchFamily="18" charset="0"/>
                <a:cs typeface="Times New Roman" pitchFamily="18" charset="0"/>
              </a:rPr>
              <a:t>   -Baterijos lengvai pasikeičia</a:t>
            </a:r>
          </a:p>
          <a:p>
            <a:r>
              <a:rPr lang="lt-LT" sz="1400" i="1" dirty="0">
                <a:latin typeface="Times New Roman" pitchFamily="18" charset="0"/>
                <a:cs typeface="Times New Roman" pitchFamily="18" charset="0"/>
              </a:rPr>
              <a:t>   -Padangų permontavimas </a:t>
            </a:r>
            <a:r>
              <a:rPr lang="lt-LT" sz="1400" i="1" dirty="0" smtClean="0">
                <a:latin typeface="Times New Roman" pitchFamily="18" charset="0"/>
                <a:cs typeface="Times New Roman" pitchFamily="18" charset="0"/>
              </a:rPr>
              <a:t>nereikalingas</a:t>
            </a:r>
          </a:p>
          <a:p>
            <a:r>
              <a:rPr lang="lt-LT" sz="1400" i="1" dirty="0" smtClean="0">
                <a:latin typeface="Times New Roman" pitchFamily="18" charset="0"/>
                <a:cs typeface="Times New Roman" pitchFamily="18" charset="0"/>
              </a:rPr>
              <a:t>   -Matuojamo slėgio paklaida </a:t>
            </a:r>
            <a:r>
              <a:rPr lang="en-US" sz="1400" i="1" dirty="0" smtClean="0">
                <a:latin typeface="Times New Roman" pitchFamily="18" charset="0"/>
                <a:cs typeface="Times New Roman" pitchFamily="18" charset="0"/>
              </a:rPr>
              <a:t>±0</a:t>
            </a:r>
            <a:r>
              <a:rPr lang="lt-LT" sz="1400" i="1"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2B</a:t>
            </a:r>
            <a:r>
              <a:rPr lang="lt-LT" sz="1400" i="1" dirty="0" smtClean="0">
                <a:latin typeface="Times New Roman" pitchFamily="18" charset="0"/>
                <a:cs typeface="Times New Roman" pitchFamily="18" charset="0"/>
              </a:rPr>
              <a:t>ar</a:t>
            </a:r>
            <a:r>
              <a:rPr lang="en-US" sz="1400" i="1" dirty="0" smtClean="0">
                <a:latin typeface="Times New Roman" pitchFamily="18" charset="0"/>
                <a:cs typeface="Times New Roman" pitchFamily="18" charset="0"/>
              </a:rPr>
              <a:t> </a:t>
            </a:r>
            <a:endParaRPr lang="en-US" sz="1400" i="1" dirty="0">
              <a:latin typeface="Times New Roman" pitchFamily="18" charset="0"/>
              <a:cs typeface="Times New Roman" pitchFamily="18" charset="0"/>
            </a:endParaRPr>
          </a:p>
        </p:txBody>
      </p:sp>
      <p:sp>
        <p:nvSpPr>
          <p:cNvPr id="13" name="TextBox 12"/>
          <p:cNvSpPr txBox="1"/>
          <p:nvPr/>
        </p:nvSpPr>
        <p:spPr>
          <a:xfrm>
            <a:off x="9270775" y="3395708"/>
            <a:ext cx="2476382" cy="923330"/>
          </a:xfrm>
          <a:prstGeom prst="rect">
            <a:avLst/>
          </a:prstGeom>
          <a:noFill/>
        </p:spPr>
        <p:txBody>
          <a:bodyPr wrap="square" rtlCol="0">
            <a:spAutoFit/>
          </a:bodyPr>
          <a:lstStyle/>
          <a:p>
            <a:r>
              <a:rPr lang="lt-LT" sz="2000" b="1" i="1" dirty="0">
                <a:latin typeface="Times New Roman" pitchFamily="18" charset="0"/>
                <a:cs typeface="Times New Roman" pitchFamily="18" charset="0"/>
              </a:rPr>
              <a:t>Signalo kartotuvas</a:t>
            </a:r>
          </a:p>
          <a:p>
            <a:r>
              <a:rPr lang="lt-LT" sz="2000" b="1" i="1" dirty="0">
                <a:latin typeface="Times New Roman" pitchFamily="18" charset="0"/>
                <a:cs typeface="Times New Roman" pitchFamily="18" charset="0"/>
              </a:rPr>
              <a:t>      (stiprintuvas)</a:t>
            </a:r>
          </a:p>
          <a:p>
            <a:r>
              <a:rPr lang="lt-LT" sz="1400" i="1" dirty="0">
                <a:latin typeface="Times New Roman" pitchFamily="18" charset="0"/>
                <a:cs typeface="Times New Roman" pitchFamily="18" charset="0"/>
              </a:rPr>
              <a:t>- Pajungti du laidus (įtampą)</a:t>
            </a:r>
            <a:endParaRPr lang="lt-LT" sz="1400" b="1" i="1" dirty="0">
              <a:latin typeface="Times New Roman" pitchFamily="18" charset="0"/>
              <a:cs typeface="Times New Roman" pitchFamily="18" charset="0"/>
            </a:endParaRPr>
          </a:p>
        </p:txBody>
      </p:sp>
      <p:pic>
        <p:nvPicPr>
          <p:cNvPr id="14" name="Picture 3"/>
          <p:cNvPicPr>
            <a:picLocks noChangeAspect="1" noChangeArrowheads="1"/>
          </p:cNvPicPr>
          <p:nvPr/>
        </p:nvPicPr>
        <p:blipFill>
          <a:blip r:embed="rId5" cstate="print"/>
          <a:srcRect/>
          <a:stretch>
            <a:fillRect/>
          </a:stretch>
        </p:blipFill>
        <p:spPr bwMode="auto">
          <a:xfrm>
            <a:off x="6052342" y="5177543"/>
            <a:ext cx="1771650" cy="1208712"/>
          </a:xfrm>
          <a:prstGeom prst="rect">
            <a:avLst/>
          </a:prstGeom>
          <a:noFill/>
          <a:ln w="9525">
            <a:noFill/>
            <a:miter lim="800000"/>
            <a:headEnd/>
            <a:tailEnd/>
          </a:ln>
        </p:spPr>
      </p:pic>
      <p:pic>
        <p:nvPicPr>
          <p:cNvPr id="15" name="Picture 4"/>
          <p:cNvPicPr>
            <a:picLocks noChangeAspect="1" noChangeArrowheads="1"/>
          </p:cNvPicPr>
          <p:nvPr/>
        </p:nvPicPr>
        <p:blipFill>
          <a:blip r:embed="rId6" cstate="print"/>
          <a:srcRect/>
          <a:stretch>
            <a:fillRect/>
          </a:stretch>
        </p:blipFill>
        <p:spPr bwMode="auto">
          <a:xfrm>
            <a:off x="8995589" y="5177543"/>
            <a:ext cx="2507434" cy="1208712"/>
          </a:xfrm>
          <a:prstGeom prst="rect">
            <a:avLst/>
          </a:prstGeom>
          <a:noFill/>
          <a:ln w="9525">
            <a:noFill/>
            <a:miter lim="800000"/>
            <a:headEnd/>
            <a:tailEnd/>
          </a:ln>
        </p:spPr>
      </p:pic>
      <p:sp>
        <p:nvSpPr>
          <p:cNvPr id="16" name="TextBox 15"/>
          <p:cNvSpPr txBox="1"/>
          <p:nvPr/>
        </p:nvSpPr>
        <p:spPr>
          <a:xfrm>
            <a:off x="4691596" y="1574741"/>
            <a:ext cx="3999323" cy="1077218"/>
          </a:xfrm>
          <a:prstGeom prst="rect">
            <a:avLst/>
          </a:prstGeom>
          <a:noFill/>
        </p:spPr>
        <p:txBody>
          <a:bodyPr wrap="square" rtlCol="0">
            <a:spAutoFit/>
          </a:bodyPr>
          <a:lstStyle/>
          <a:p>
            <a:r>
              <a:rPr lang="lt-LT" sz="1600" b="1" i="1" dirty="0">
                <a:latin typeface="Times New Roman" pitchFamily="18" charset="0"/>
                <a:cs typeface="Times New Roman" pitchFamily="18" charset="0"/>
              </a:rPr>
              <a:t>Ekranėlis</a:t>
            </a:r>
          </a:p>
          <a:p>
            <a:r>
              <a:rPr lang="lt-LT" sz="1600" i="1" dirty="0">
                <a:latin typeface="Times New Roman" pitchFamily="18" charset="0"/>
                <a:cs typeface="Times New Roman" pitchFamily="18" charset="0"/>
              </a:rPr>
              <a:t>   - Su </a:t>
            </a:r>
            <a:r>
              <a:rPr lang="en-US" sz="1600" i="1" dirty="0" err="1" smtClean="0">
                <a:latin typeface="Times New Roman" pitchFamily="18" charset="0"/>
                <a:cs typeface="Times New Roman" pitchFamily="18" charset="0"/>
              </a:rPr>
              <a:t>baterijom</a:t>
            </a:r>
            <a:r>
              <a:rPr lang="lt-LT" sz="1600" i="1" dirty="0" smtClean="0">
                <a:latin typeface="Times New Roman" pitchFamily="18" charset="0"/>
                <a:cs typeface="Times New Roman" pitchFamily="18" charset="0"/>
              </a:rPr>
              <a:t> </a:t>
            </a:r>
            <a:endParaRPr lang="lt-LT" sz="1600" i="1" dirty="0">
              <a:latin typeface="Times New Roman" pitchFamily="18" charset="0"/>
              <a:cs typeface="Times New Roman" pitchFamily="18" charset="0"/>
            </a:endParaRPr>
          </a:p>
          <a:p>
            <a:r>
              <a:rPr lang="lt-LT" sz="1600" i="1" dirty="0">
                <a:latin typeface="Times New Roman" pitchFamily="18" charset="0"/>
                <a:cs typeface="Times New Roman" pitchFamily="18" charset="0"/>
              </a:rPr>
              <a:t>   - Turi daviklių programavimo funkciją</a:t>
            </a:r>
          </a:p>
          <a:p>
            <a:r>
              <a:rPr lang="lt-LT" sz="1600" i="1" dirty="0">
                <a:latin typeface="Times New Roman" pitchFamily="18" charset="0"/>
                <a:cs typeface="Times New Roman" pitchFamily="18" charset="0"/>
              </a:rPr>
              <a:t>   -  Pajungti reikia tris laidus. Įtampą ir ACC</a:t>
            </a:r>
            <a:endParaRPr lang="en-US" sz="1600" i="1" dirty="0">
              <a:latin typeface="Times New Roman" pitchFamily="18" charset="0"/>
              <a:cs typeface="Times New Roman" pitchFamily="18" charset="0"/>
            </a:endParaRPr>
          </a:p>
        </p:txBody>
      </p:sp>
      <p:pic>
        <p:nvPicPr>
          <p:cNvPr id="3" name="Picture 2"/>
          <p:cNvPicPr>
            <a:picLocks noChangeAspect="1"/>
          </p:cNvPicPr>
          <p:nvPr/>
        </p:nvPicPr>
        <p:blipFill>
          <a:blip r:embed="rId7" cstate="print"/>
          <a:stretch>
            <a:fillRect/>
          </a:stretch>
        </p:blipFill>
        <p:spPr>
          <a:xfrm>
            <a:off x="2035114" y="1169773"/>
            <a:ext cx="1901606" cy="2087323"/>
          </a:xfrm>
          <a:prstGeom prst="rect">
            <a:avLst/>
          </a:prstGeom>
        </p:spPr>
      </p:pic>
    </p:spTree>
    <p:extLst>
      <p:ext uri="{BB962C8B-B14F-4D97-AF65-F5344CB8AC3E}">
        <p14:creationId xmlns="" xmlns:p14="http://schemas.microsoft.com/office/powerpoint/2010/main" val="4257347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974689" y="268878"/>
            <a:ext cx="2095500" cy="609600"/>
          </a:xfrm>
          <a:prstGeom prst="rect">
            <a:avLst/>
          </a:prstGeom>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706663" y="268878"/>
            <a:ext cx="2105025" cy="438150"/>
          </a:xfrm>
          <a:prstGeom prst="rect">
            <a:avLst/>
          </a:prstGeom>
        </p:spPr>
      </p:pic>
      <p:sp>
        <p:nvSpPr>
          <p:cNvPr id="7" name="Rectangle 6"/>
          <p:cNvSpPr/>
          <p:nvPr/>
        </p:nvSpPr>
        <p:spPr>
          <a:xfrm>
            <a:off x="2167338" y="303287"/>
            <a:ext cx="3599148" cy="369332"/>
          </a:xfrm>
          <a:prstGeom prst="rect">
            <a:avLst/>
          </a:prstGeom>
        </p:spPr>
        <p:txBody>
          <a:bodyPr wrap="square">
            <a:spAutoFit/>
          </a:bodyPr>
          <a:lstStyle/>
          <a:p>
            <a:r>
              <a:rPr lang="lt-LT" b="1" i="1" dirty="0" smtClean="0">
                <a:latin typeface="Calibri" pitchFamily="34" charset="0"/>
                <a:cs typeface="Calibri" pitchFamily="34" charset="0"/>
              </a:rPr>
              <a:t>Galimi </a:t>
            </a:r>
            <a:r>
              <a:rPr lang="en-US" b="1" i="1" dirty="0" smtClean="0">
                <a:latin typeface="Calibri" pitchFamily="34" charset="0"/>
                <a:cs typeface="Calibri" pitchFamily="34" charset="0"/>
              </a:rPr>
              <a:t>Steel </a:t>
            </a:r>
            <a:r>
              <a:rPr lang="en-US" b="1" i="1" dirty="0">
                <a:latin typeface="Calibri" pitchFamily="34" charset="0"/>
                <a:cs typeface="Calibri" pitchFamily="34" charset="0"/>
              </a:rPr>
              <a:t>Mate </a:t>
            </a:r>
            <a:r>
              <a:rPr lang="en-US" b="1" i="1" dirty="0" smtClean="0">
                <a:latin typeface="Calibri" pitchFamily="34" charset="0"/>
                <a:cs typeface="Calibri" pitchFamily="34" charset="0"/>
              </a:rPr>
              <a:t>TP-83</a:t>
            </a:r>
            <a:r>
              <a:rPr lang="lt-LT" b="1" i="1" dirty="0" smtClean="0">
                <a:latin typeface="Calibri" pitchFamily="34" charset="0"/>
                <a:cs typeface="Calibri" pitchFamily="34" charset="0"/>
              </a:rPr>
              <a:t>E davikliai</a:t>
            </a:r>
            <a:endParaRPr lang="en-US" b="1" i="1" dirty="0">
              <a:latin typeface="Calibri" pitchFamily="34" charset="0"/>
              <a:cs typeface="Calibri" pitchFamily="34" charset="0"/>
            </a:endParaRPr>
          </a:p>
        </p:txBody>
      </p:sp>
      <p:pic>
        <p:nvPicPr>
          <p:cNvPr id="8" name="Picture 7" descr="ventilis.png"/>
          <p:cNvPicPr>
            <a:picLocks noChangeAspect="1"/>
          </p:cNvPicPr>
          <p:nvPr/>
        </p:nvPicPr>
        <p:blipFill>
          <a:blip r:embed="rId4" cstate="print"/>
          <a:stretch>
            <a:fillRect/>
          </a:stretch>
        </p:blipFill>
        <p:spPr>
          <a:xfrm>
            <a:off x="1711380" y="1306326"/>
            <a:ext cx="5832648" cy="1700251"/>
          </a:xfrm>
          <a:prstGeom prst="rect">
            <a:avLst/>
          </a:prstGeom>
        </p:spPr>
      </p:pic>
      <p:pic>
        <p:nvPicPr>
          <p:cNvPr id="9" name="Picture 8" descr="sandara.png"/>
          <p:cNvPicPr>
            <a:picLocks noChangeAspect="1"/>
          </p:cNvPicPr>
          <p:nvPr/>
        </p:nvPicPr>
        <p:blipFill>
          <a:blip r:embed="rId5" cstate="print"/>
          <a:stretch>
            <a:fillRect/>
          </a:stretch>
        </p:blipFill>
        <p:spPr>
          <a:xfrm>
            <a:off x="1711380" y="3744427"/>
            <a:ext cx="5651843" cy="1698618"/>
          </a:xfrm>
          <a:prstGeom prst="rect">
            <a:avLst/>
          </a:prstGeom>
        </p:spPr>
      </p:pic>
      <p:pic>
        <p:nvPicPr>
          <p:cNvPr id="10" name="Picture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8349637" y="3744426"/>
            <a:ext cx="2733409" cy="1698618"/>
          </a:xfrm>
          <a:prstGeom prst="rect">
            <a:avLst/>
          </a:prstGeom>
        </p:spPr>
      </p:pic>
      <p:pic>
        <p:nvPicPr>
          <p:cNvPr id="11" name="Picture 10"/>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8414619" y="1306326"/>
            <a:ext cx="2794137" cy="1700251"/>
          </a:xfrm>
          <a:prstGeom prst="rect">
            <a:avLst/>
          </a:prstGeom>
        </p:spPr>
      </p:pic>
      <p:sp>
        <p:nvSpPr>
          <p:cNvPr id="13" name="Text Placeholder 12"/>
          <p:cNvSpPr>
            <a:spLocks noGrp="1"/>
          </p:cNvSpPr>
          <p:nvPr>
            <p:ph type="body" idx="1"/>
          </p:nvPr>
        </p:nvSpPr>
        <p:spPr>
          <a:xfrm>
            <a:off x="1711380" y="3096779"/>
            <a:ext cx="4607188" cy="576262"/>
          </a:xfrm>
        </p:spPr>
        <p:txBody>
          <a:bodyPr/>
          <a:lstStyle/>
          <a:p>
            <a:r>
              <a:rPr lang="en-US" sz="1800" dirty="0" smtClean="0">
                <a:solidFill>
                  <a:schemeClr val="tx1"/>
                </a:solidFill>
              </a:rPr>
              <a:t>I</a:t>
            </a:r>
            <a:r>
              <a:rPr lang="lt-LT" sz="1800" dirty="0" smtClean="0">
                <a:solidFill>
                  <a:schemeClr val="tx1"/>
                </a:solidFill>
              </a:rPr>
              <a:t>šorinis </a:t>
            </a:r>
            <a:r>
              <a:rPr lang="lt-LT" sz="1800" dirty="0" err="1" smtClean="0">
                <a:solidFill>
                  <a:schemeClr val="tx1"/>
                </a:solidFill>
              </a:rPr>
              <a:t>daviklias</a:t>
            </a:r>
            <a:endParaRPr lang="lt-LT" sz="1800" dirty="0">
              <a:solidFill>
                <a:schemeClr val="tx1"/>
              </a:solidFill>
            </a:endParaRPr>
          </a:p>
        </p:txBody>
      </p:sp>
      <p:sp>
        <p:nvSpPr>
          <p:cNvPr id="15" name="Text Placeholder 14"/>
          <p:cNvSpPr>
            <a:spLocks noGrp="1"/>
          </p:cNvSpPr>
          <p:nvPr>
            <p:ph type="body" sz="quarter" idx="3"/>
          </p:nvPr>
        </p:nvSpPr>
        <p:spPr>
          <a:xfrm>
            <a:off x="1711380" y="738148"/>
            <a:ext cx="4622537" cy="453303"/>
          </a:xfrm>
        </p:spPr>
        <p:txBody>
          <a:bodyPr/>
          <a:lstStyle/>
          <a:p>
            <a:r>
              <a:rPr lang="en-US" sz="1800" dirty="0" err="1" smtClean="0">
                <a:solidFill>
                  <a:schemeClr val="tx1"/>
                </a:solidFill>
              </a:rPr>
              <a:t>Vidinis</a:t>
            </a:r>
            <a:r>
              <a:rPr lang="en-US" sz="1800" dirty="0" smtClean="0">
                <a:solidFill>
                  <a:schemeClr val="tx1"/>
                </a:solidFill>
              </a:rPr>
              <a:t> </a:t>
            </a:r>
            <a:r>
              <a:rPr lang="en-US" sz="1800" dirty="0" err="1" smtClean="0">
                <a:solidFill>
                  <a:schemeClr val="tx1"/>
                </a:solidFill>
              </a:rPr>
              <a:t>daviklis</a:t>
            </a:r>
            <a:endParaRPr lang="lt-LT" sz="1800" dirty="0">
              <a:solidFill>
                <a:schemeClr val="tx1"/>
              </a:solidFill>
            </a:endParaRPr>
          </a:p>
        </p:txBody>
      </p:sp>
    </p:spTree>
    <p:extLst>
      <p:ext uri="{BB962C8B-B14F-4D97-AF65-F5344CB8AC3E}">
        <p14:creationId xmlns="" xmlns:p14="http://schemas.microsoft.com/office/powerpoint/2010/main" val="36482842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1665" y="798497"/>
            <a:ext cx="8221362" cy="395990"/>
          </a:xfrm>
        </p:spPr>
        <p:txBody>
          <a:bodyPr>
            <a:noAutofit/>
          </a:bodyPr>
          <a:lstStyle/>
          <a:p>
            <a:r>
              <a:rPr lang="lt-LT" sz="2000" b="1" i="1" dirty="0" smtClean="0">
                <a:latin typeface="Times New Roman" pitchFamily="18" charset="0"/>
                <a:cs typeface="Times New Roman" pitchFamily="18" charset="0"/>
              </a:rPr>
              <a:t>Įrangos e</a:t>
            </a:r>
            <a:r>
              <a:rPr lang="en-US" sz="2000" b="1" i="1" dirty="0" err="1" smtClean="0">
                <a:latin typeface="Times New Roman" pitchFamily="18" charset="0"/>
                <a:cs typeface="Times New Roman" pitchFamily="18" charset="0"/>
              </a:rPr>
              <a:t>kran</a:t>
            </a:r>
            <a:r>
              <a:rPr lang="lt-LT" sz="2000" b="1" i="1" dirty="0" smtClean="0">
                <a:latin typeface="Times New Roman" pitchFamily="18" charset="0"/>
                <a:cs typeface="Times New Roman" pitchFamily="18" charset="0"/>
              </a:rPr>
              <a:t>ėlis esantis kabinoje praneša apie</a:t>
            </a:r>
            <a:r>
              <a:rPr lang="en-US" sz="2000" b="1" i="1" dirty="0" smtClean="0">
                <a:latin typeface="Times New Roman" pitchFamily="18" charset="0"/>
                <a:cs typeface="Times New Roman" pitchFamily="18" charset="0"/>
              </a:rPr>
              <a:t> </a:t>
            </a:r>
            <a:r>
              <a:rPr lang="lt-LT" sz="2000" b="1" i="1" dirty="0" smtClean="0">
                <a:latin typeface="Times New Roman" pitchFamily="18" charset="0"/>
                <a:cs typeface="Times New Roman" pitchFamily="18" charset="0"/>
              </a:rPr>
              <a:t>kritinius įvykius</a:t>
            </a:r>
            <a:endParaRPr lang="lt-LT" sz="2000" b="1" i="1" dirty="0">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970683" y="403434"/>
            <a:ext cx="2105025" cy="438150"/>
          </a:xfrm>
          <a:prstGeom prst="rect">
            <a:avLst/>
          </a:prstGeom>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249860" y="403434"/>
            <a:ext cx="2095500" cy="609600"/>
          </a:xfrm>
          <a:prstGeom prst="rect">
            <a:avLst/>
          </a:prstGeom>
        </p:spPr>
      </p:pic>
      <p:sp>
        <p:nvSpPr>
          <p:cNvPr id="7" name="Rectangle 6"/>
          <p:cNvSpPr/>
          <p:nvPr/>
        </p:nvSpPr>
        <p:spPr>
          <a:xfrm>
            <a:off x="3153860" y="1347355"/>
            <a:ext cx="6096000" cy="2739211"/>
          </a:xfrm>
          <a:prstGeom prst="rect">
            <a:avLst/>
          </a:prstGeom>
        </p:spPr>
        <p:txBody>
          <a:bodyPr>
            <a:spAutoFit/>
          </a:bodyPr>
          <a:lstStyle/>
          <a:p>
            <a:endParaRPr lang="lt-LT" sz="3600" dirty="0">
              <a:solidFill>
                <a:srgbClr val="000000"/>
              </a:solidFill>
              <a:latin typeface="Arial" panose="020B0604020202020204" pitchFamily="34" charset="0"/>
            </a:endParaRPr>
          </a:p>
          <a:p>
            <a:endParaRPr lang="lt-LT" sz="800" dirty="0">
              <a:solidFill>
                <a:srgbClr val="000000"/>
              </a:solidFill>
              <a:latin typeface="Calibri" panose="020F0502020204030204" pitchFamily="34" charset="0"/>
            </a:endParaRPr>
          </a:p>
          <a:p>
            <a:endParaRPr lang="lt-LT" sz="800" dirty="0">
              <a:solidFill>
                <a:srgbClr val="000000"/>
              </a:solidFill>
              <a:latin typeface="Calibri" panose="020F0502020204030204" pitchFamily="34" charset="0"/>
            </a:endParaRPr>
          </a:p>
          <a:p>
            <a:endParaRPr lang="lt-LT" sz="800" dirty="0">
              <a:solidFill>
                <a:srgbClr val="000000"/>
              </a:solidFill>
              <a:latin typeface="Calibri" panose="020F0502020204030204" pitchFamily="34" charset="0"/>
            </a:endParaRPr>
          </a:p>
          <a:p>
            <a:endParaRPr lang="lt-LT" sz="800" dirty="0">
              <a:solidFill>
                <a:srgbClr val="000000"/>
              </a:solidFill>
              <a:latin typeface="Calibri" panose="020F0502020204030204" pitchFamily="34" charset="0"/>
            </a:endParaRPr>
          </a:p>
          <a:p>
            <a:endParaRPr lang="lt-LT" sz="800" dirty="0">
              <a:solidFill>
                <a:srgbClr val="000000"/>
              </a:solidFill>
              <a:latin typeface="Calibri" panose="020F0502020204030204" pitchFamily="34" charset="0"/>
            </a:endParaRPr>
          </a:p>
          <a:p>
            <a:endParaRPr lang="lt-LT" sz="800" dirty="0">
              <a:solidFill>
                <a:srgbClr val="000000"/>
              </a:solidFill>
              <a:latin typeface="Calibri" panose="020F0502020204030204" pitchFamily="34" charset="0"/>
            </a:endParaRPr>
          </a:p>
          <a:p>
            <a:endParaRPr lang="lt-LT" sz="800" dirty="0">
              <a:solidFill>
                <a:srgbClr val="000000"/>
              </a:solidFill>
              <a:latin typeface="Calibri" panose="020F0502020204030204" pitchFamily="34" charset="0"/>
            </a:endParaRPr>
          </a:p>
          <a:p>
            <a:endParaRPr lang="lt-LT" sz="800" dirty="0">
              <a:solidFill>
                <a:srgbClr val="000000"/>
              </a:solidFill>
              <a:latin typeface="Calibri" panose="020F0502020204030204" pitchFamily="34" charset="0"/>
            </a:endParaRPr>
          </a:p>
          <a:p>
            <a:endParaRPr lang="lt-LT" sz="800" dirty="0">
              <a:solidFill>
                <a:srgbClr val="000000"/>
              </a:solidFill>
              <a:latin typeface="Calibri" panose="020F0502020204030204" pitchFamily="34" charset="0"/>
            </a:endParaRPr>
          </a:p>
          <a:p>
            <a:endParaRPr lang="lt-LT" sz="800" dirty="0">
              <a:solidFill>
                <a:srgbClr val="000000"/>
              </a:solidFill>
              <a:latin typeface="Calibri" panose="020F0502020204030204" pitchFamily="34" charset="0"/>
            </a:endParaRPr>
          </a:p>
          <a:p>
            <a:endParaRPr lang="lt-LT" sz="800" dirty="0">
              <a:solidFill>
                <a:srgbClr val="000000"/>
              </a:solidFill>
              <a:latin typeface="Calibri" panose="020F0502020204030204" pitchFamily="34" charset="0"/>
            </a:endParaRPr>
          </a:p>
          <a:p>
            <a:endParaRPr lang="lt-LT" sz="800" dirty="0">
              <a:solidFill>
                <a:srgbClr val="000000"/>
              </a:solidFill>
              <a:latin typeface="Calibri" panose="020F0502020204030204" pitchFamily="34" charset="0"/>
            </a:endParaRPr>
          </a:p>
          <a:p>
            <a:endParaRPr lang="lt-LT" sz="800" dirty="0">
              <a:solidFill>
                <a:srgbClr val="000000"/>
              </a:solidFill>
              <a:latin typeface="Calibri" panose="020F0502020204030204" pitchFamily="34" charset="0"/>
            </a:endParaRPr>
          </a:p>
          <a:p>
            <a:endParaRPr lang="lt-LT" sz="800" dirty="0">
              <a:solidFill>
                <a:srgbClr val="000000"/>
              </a:solidFill>
              <a:latin typeface="Calibri" panose="020F0502020204030204" pitchFamily="34" charset="0"/>
            </a:endParaRPr>
          </a:p>
          <a:p>
            <a:endParaRPr lang="lt-LT" sz="800" dirty="0">
              <a:solidFill>
                <a:srgbClr val="000000"/>
              </a:solidFill>
              <a:latin typeface="Calibri" panose="020F0502020204030204" pitchFamily="34" charset="0"/>
            </a:endParaRPr>
          </a:p>
          <a:p>
            <a:endParaRPr lang="lt-LT" sz="800" dirty="0">
              <a:solidFill>
                <a:srgbClr val="000000"/>
              </a:solidFill>
              <a:latin typeface="Calibri" panose="020F0502020204030204" pitchFamily="34" charset="0"/>
            </a:endParaRPr>
          </a:p>
          <a:p>
            <a:endParaRPr lang="lt-LT" sz="800" dirty="0">
              <a:solidFill>
                <a:srgbClr val="000000"/>
              </a:solidFill>
              <a:latin typeface="Calibri" panose="020F0502020204030204" pitchFamily="34" charset="0"/>
            </a:endParaRPr>
          </a:p>
        </p:txBody>
      </p:sp>
      <p:pic>
        <p:nvPicPr>
          <p:cNvPr id="12" name="Picture 11" descr="Oro nuotėkis iš padangos"/>
          <p:cNvPicPr>
            <a:picLocks noChangeAspect="1"/>
          </p:cNvPicPr>
          <p:nvPr/>
        </p:nvPicPr>
        <p:blipFill>
          <a:blip r:embed="rId4" cstate="print"/>
          <a:stretch>
            <a:fillRect/>
          </a:stretch>
        </p:blipFill>
        <p:spPr>
          <a:xfrm>
            <a:off x="3236709" y="1219200"/>
            <a:ext cx="6763818" cy="5638800"/>
          </a:xfrm>
          <a:prstGeom prst="rect">
            <a:avLst/>
          </a:prstGeom>
          <a:noFill/>
          <a:ln>
            <a:noFill/>
          </a:ln>
          <a:effectLst>
            <a:softEdge rad="112500"/>
          </a:effectLst>
        </p:spPr>
      </p:pic>
      <p:sp>
        <p:nvSpPr>
          <p:cNvPr id="15" name="Rectangle 14"/>
          <p:cNvSpPr/>
          <p:nvPr/>
        </p:nvSpPr>
        <p:spPr>
          <a:xfrm>
            <a:off x="5821133" y="1401491"/>
            <a:ext cx="2299100" cy="215444"/>
          </a:xfrm>
          <a:prstGeom prst="rect">
            <a:avLst/>
          </a:prstGeom>
        </p:spPr>
        <p:txBody>
          <a:bodyPr wrap="square">
            <a:spAutoFit/>
          </a:bodyPr>
          <a:lstStyle/>
          <a:p>
            <a:r>
              <a:rPr lang="lt-LT" sz="800" b="1" dirty="0"/>
              <a:t>Aukštas/žemas slėgis </a:t>
            </a:r>
            <a:r>
              <a:rPr lang="lt-LT" sz="800" b="1" dirty="0" smtClean="0"/>
              <a:t>  „</a:t>
            </a:r>
            <a:r>
              <a:rPr lang="lt-LT" sz="800" b="1" dirty="0"/>
              <a:t>pypt“ 30 s 	</a:t>
            </a:r>
          </a:p>
        </p:txBody>
      </p:sp>
      <p:sp>
        <p:nvSpPr>
          <p:cNvPr id="16" name="Rectangle 15"/>
          <p:cNvSpPr/>
          <p:nvPr/>
        </p:nvSpPr>
        <p:spPr>
          <a:xfrm>
            <a:off x="3247205" y="1401491"/>
            <a:ext cx="2954655" cy="215444"/>
          </a:xfrm>
          <a:prstGeom prst="rect">
            <a:avLst/>
          </a:prstGeom>
        </p:spPr>
        <p:txBody>
          <a:bodyPr wrap="none">
            <a:spAutoFit/>
          </a:bodyPr>
          <a:lstStyle/>
          <a:p>
            <a:r>
              <a:rPr lang="lt-LT" sz="800" b="1" dirty="0">
                <a:latin typeface="Calibri" panose="020F0502020204030204" pitchFamily="34" charset="0"/>
              </a:rPr>
              <a:t>Normali būsena 	Rodomi padangos duomenys 	</a:t>
            </a:r>
          </a:p>
        </p:txBody>
      </p:sp>
      <p:sp>
        <p:nvSpPr>
          <p:cNvPr id="17" name="Rectangle 16"/>
          <p:cNvSpPr/>
          <p:nvPr/>
        </p:nvSpPr>
        <p:spPr>
          <a:xfrm>
            <a:off x="8052051" y="1401491"/>
            <a:ext cx="2031325" cy="215444"/>
          </a:xfrm>
          <a:prstGeom prst="rect">
            <a:avLst/>
          </a:prstGeom>
        </p:spPr>
        <p:txBody>
          <a:bodyPr wrap="none">
            <a:spAutoFit/>
          </a:bodyPr>
          <a:lstStyle/>
          <a:p>
            <a:r>
              <a:rPr lang="lt-LT" sz="800" b="1" dirty="0">
                <a:latin typeface="Calibri" panose="020F0502020204030204" pitchFamily="34" charset="0"/>
              </a:rPr>
              <a:t>Aukšta temperatūra 	„</a:t>
            </a:r>
            <a:r>
              <a:rPr lang="lt-LT" sz="800" b="1" dirty="0" err="1">
                <a:latin typeface="Calibri" panose="020F0502020204030204" pitchFamily="34" charset="0"/>
              </a:rPr>
              <a:t>pypt</a:t>
            </a:r>
            <a:r>
              <a:rPr lang="lt-LT" sz="800" b="1" dirty="0">
                <a:latin typeface="Calibri" panose="020F0502020204030204" pitchFamily="34" charset="0"/>
              </a:rPr>
              <a:t>“ 30 s 	</a:t>
            </a:r>
          </a:p>
        </p:txBody>
      </p:sp>
      <p:sp>
        <p:nvSpPr>
          <p:cNvPr id="18" name="Rectangle 17"/>
          <p:cNvSpPr/>
          <p:nvPr/>
        </p:nvSpPr>
        <p:spPr>
          <a:xfrm>
            <a:off x="3397677" y="3908018"/>
            <a:ext cx="2227620" cy="338554"/>
          </a:xfrm>
          <a:prstGeom prst="rect">
            <a:avLst/>
          </a:prstGeom>
        </p:spPr>
        <p:txBody>
          <a:bodyPr wrap="square">
            <a:spAutoFit/>
          </a:bodyPr>
          <a:lstStyle/>
          <a:p>
            <a:r>
              <a:rPr lang="pt-BR" sz="800" b="1" dirty="0">
                <a:latin typeface="Calibri" panose="020F0502020204030204" pitchFamily="34" charset="0"/>
              </a:rPr>
              <a:t>Oro </a:t>
            </a:r>
            <a:r>
              <a:rPr lang="pt-BR" sz="800" b="1" dirty="0" smtClean="0">
                <a:latin typeface="Calibri" panose="020F0502020204030204" pitchFamily="34" charset="0"/>
              </a:rPr>
              <a:t>nuotėkis</a:t>
            </a:r>
            <a:endParaRPr lang="lt-LT" sz="800" b="1" dirty="0" smtClean="0">
              <a:latin typeface="Calibri" panose="020F0502020204030204" pitchFamily="34" charset="0"/>
            </a:endParaRPr>
          </a:p>
          <a:p>
            <a:r>
              <a:rPr lang="pt-BR" sz="800" b="1" dirty="0" smtClean="0">
                <a:latin typeface="Calibri" panose="020F0502020204030204" pitchFamily="34" charset="0"/>
              </a:rPr>
              <a:t> </a:t>
            </a:r>
            <a:r>
              <a:rPr lang="pt-BR" sz="800" b="1" dirty="0">
                <a:latin typeface="Calibri" panose="020F0502020204030204" pitchFamily="34" charset="0"/>
              </a:rPr>
              <a:t>iš padangos </a:t>
            </a:r>
            <a:r>
              <a:rPr lang="lt-LT" sz="800" b="1" dirty="0" smtClean="0">
                <a:latin typeface="Calibri" panose="020F0502020204030204" pitchFamily="34" charset="0"/>
              </a:rPr>
              <a:t>       </a:t>
            </a:r>
            <a:r>
              <a:rPr lang="pt-BR" sz="800" b="1" dirty="0" smtClean="0">
                <a:latin typeface="Calibri" panose="020F0502020204030204" pitchFamily="34" charset="0"/>
              </a:rPr>
              <a:t>„</a:t>
            </a:r>
            <a:r>
              <a:rPr lang="pt-BR" sz="800" b="1" dirty="0">
                <a:latin typeface="Calibri" panose="020F0502020204030204" pitchFamily="34" charset="0"/>
              </a:rPr>
              <a:t>pypt“ 30 s 	</a:t>
            </a:r>
          </a:p>
        </p:txBody>
      </p:sp>
      <p:sp>
        <p:nvSpPr>
          <p:cNvPr id="19" name="Rectangle 18"/>
          <p:cNvSpPr/>
          <p:nvPr/>
        </p:nvSpPr>
        <p:spPr>
          <a:xfrm>
            <a:off x="5551645" y="3915601"/>
            <a:ext cx="2954655" cy="215444"/>
          </a:xfrm>
          <a:prstGeom prst="rect">
            <a:avLst/>
          </a:prstGeom>
        </p:spPr>
        <p:txBody>
          <a:bodyPr wrap="none">
            <a:spAutoFit/>
          </a:bodyPr>
          <a:lstStyle/>
          <a:p>
            <a:r>
              <a:rPr lang="lt-LT" sz="800" b="1" dirty="0">
                <a:latin typeface="Calibri" panose="020F0502020204030204" pitchFamily="34" charset="0"/>
              </a:rPr>
              <a:t>Išseko jutiklio baterija </a:t>
            </a:r>
            <a:r>
              <a:rPr lang="lt-LT" sz="800" b="1" dirty="0" smtClean="0">
                <a:latin typeface="Calibri" panose="020F0502020204030204" pitchFamily="34" charset="0"/>
              </a:rPr>
              <a:t>            „</a:t>
            </a:r>
            <a:r>
              <a:rPr lang="lt-LT" sz="800" b="1" dirty="0" err="1">
                <a:latin typeface="Calibri" panose="020F0502020204030204" pitchFamily="34" charset="0"/>
              </a:rPr>
              <a:t>Pypt</a:t>
            </a:r>
            <a:r>
              <a:rPr lang="lt-LT" sz="800" b="1" dirty="0">
                <a:latin typeface="Calibri" panose="020F0502020204030204" pitchFamily="34" charset="0"/>
              </a:rPr>
              <a:t>“ 5 kartus 	</a:t>
            </a:r>
          </a:p>
        </p:txBody>
      </p:sp>
      <p:sp>
        <p:nvSpPr>
          <p:cNvPr id="20" name="Rectangle 19"/>
          <p:cNvSpPr/>
          <p:nvPr/>
        </p:nvSpPr>
        <p:spPr>
          <a:xfrm>
            <a:off x="7969202" y="3915601"/>
            <a:ext cx="2031325" cy="215444"/>
          </a:xfrm>
          <a:prstGeom prst="rect">
            <a:avLst/>
          </a:prstGeom>
        </p:spPr>
        <p:txBody>
          <a:bodyPr wrap="none">
            <a:spAutoFit/>
          </a:bodyPr>
          <a:lstStyle/>
          <a:p>
            <a:r>
              <a:rPr lang="lt-LT" sz="800" b="1" dirty="0">
                <a:latin typeface="Calibri" panose="020F0502020204030204" pitchFamily="34" charset="0"/>
              </a:rPr>
              <a:t>Jutiklio gedimas 	„</a:t>
            </a:r>
            <a:r>
              <a:rPr lang="lt-LT" sz="800" b="1" dirty="0" err="1">
                <a:latin typeface="Calibri" panose="020F0502020204030204" pitchFamily="34" charset="0"/>
              </a:rPr>
              <a:t>Pypt</a:t>
            </a:r>
            <a:r>
              <a:rPr lang="lt-LT" sz="800" b="1" dirty="0">
                <a:latin typeface="Calibri" panose="020F0502020204030204" pitchFamily="34" charset="0"/>
              </a:rPr>
              <a:t>“ 5 kartus 	</a:t>
            </a:r>
          </a:p>
        </p:txBody>
      </p:sp>
    </p:spTree>
    <p:extLst>
      <p:ext uri="{BB962C8B-B14F-4D97-AF65-F5344CB8AC3E}">
        <p14:creationId xmlns="" xmlns:p14="http://schemas.microsoft.com/office/powerpoint/2010/main" val="31348404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607</TotalTime>
  <Words>732</Words>
  <Application>Microsoft Office PowerPoint</Application>
  <PresentationFormat>Custom</PresentationFormat>
  <Paragraphs>104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Parallax</vt:lpstr>
      <vt:lpstr>Slide 1</vt:lpstr>
      <vt:lpstr>Slide 2</vt:lpstr>
      <vt:lpstr>Kas yra TPMS ir kodėl tai svarbu?</vt:lpstr>
      <vt:lpstr>Kodėl verta turėti Steel Mate TP-83E įrangą</vt:lpstr>
      <vt:lpstr>Kam skirta Steel Mate TP-83E  įranga?</vt:lpstr>
      <vt:lpstr>Steel Mate TP-83E įrangos pagrindinės savybės </vt:lpstr>
      <vt:lpstr>Steel Mate TP-83E  pagrindiniai komponentai </vt:lpstr>
      <vt:lpstr>Slide 8</vt:lpstr>
      <vt:lpstr>Įrangos ekranėlis esantis kabinoje praneša apie kritinius įvykius</vt:lpstr>
      <vt:lpstr>Įvykių istorija yra išsaugoma atmintyje</vt:lpstr>
      <vt:lpstr>Nesudėtingas įrangos montavimas.</vt:lpstr>
      <vt:lpstr>Kiek kainuoja šita įranga?</vt:lpstr>
      <vt:lpstr>  Ar skaičiai savarbu?  </vt:lpstr>
      <vt:lpstr>  Ar skaičiai savarbu?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Win</cp:lastModifiedBy>
  <cp:revision>70</cp:revision>
  <dcterms:created xsi:type="dcterms:W3CDTF">2021-01-05T06:39:09Z</dcterms:created>
  <dcterms:modified xsi:type="dcterms:W3CDTF">2021-01-07T10:49:31Z</dcterms:modified>
</cp:coreProperties>
</file>